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2" r:id="rId3"/>
    <p:sldId id="260" r:id="rId4"/>
    <p:sldId id="261" r:id="rId5"/>
    <p:sldId id="270" r:id="rId6"/>
    <p:sldId id="265" r:id="rId7"/>
    <p:sldId id="280" r:id="rId8"/>
    <p:sldId id="264" r:id="rId9"/>
    <p:sldId id="267" r:id="rId10"/>
    <p:sldId id="282" r:id="rId11"/>
    <p:sldId id="285" r:id="rId12"/>
    <p:sldId id="283" r:id="rId13"/>
    <p:sldId id="266" r:id="rId14"/>
    <p:sldId id="284" r:id="rId15"/>
    <p:sldId id="276" r:id="rId16"/>
    <p:sldId id="268"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51ACC5"/>
    <a:srgbClr val="387890"/>
    <a:srgbClr val="B9B8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3" autoAdjust="0"/>
    <p:restoredTop sz="76257" autoAdjust="0"/>
  </p:normalViewPr>
  <p:slideViewPr>
    <p:cSldViewPr snapToGrid="0">
      <p:cViewPr varScale="1">
        <p:scale>
          <a:sx n="91" d="100"/>
          <a:sy n="91" d="100"/>
        </p:scale>
        <p:origin x="102" y="81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3436C-817C-49F1-80F1-23C5466933F7}" type="datetimeFigureOut">
              <a:rPr lang="en-US" smtClean="0"/>
              <a:t>11/28/2018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122F1-A5D9-45AE-B248-C460C50DD90B}" type="slidenum">
              <a:rPr lang="en-US" smtClean="0"/>
              <a:t>‹#›</a:t>
            </a:fld>
            <a:endParaRPr lang="en-US"/>
          </a:p>
        </p:txBody>
      </p:sp>
    </p:spTree>
    <p:extLst>
      <p:ext uri="{BB962C8B-B14F-4D97-AF65-F5344CB8AC3E}">
        <p14:creationId xmlns:p14="http://schemas.microsoft.com/office/powerpoint/2010/main" val="33367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Models to Complete </a:t>
            </a:r>
            <a:r>
              <a:rPr lang="en-US" dirty="0" err="1"/>
              <a:t>OkCupid</a:t>
            </a:r>
            <a:r>
              <a:rPr lang="en-US" dirty="0"/>
              <a:t> Demographics Data Sets: An Initial Investigation</a:t>
            </a:r>
          </a:p>
        </p:txBody>
      </p:sp>
      <p:sp>
        <p:nvSpPr>
          <p:cNvPr id="4" name="Slide Number Placeholder 3"/>
          <p:cNvSpPr>
            <a:spLocks noGrp="1"/>
          </p:cNvSpPr>
          <p:nvPr>
            <p:ph type="sldNum" sz="quarter" idx="5"/>
          </p:nvPr>
        </p:nvSpPr>
        <p:spPr/>
        <p:txBody>
          <a:bodyPr/>
          <a:lstStyle/>
          <a:p>
            <a:fld id="{00D122F1-A5D9-45AE-B248-C460C50DD90B}" type="slidenum">
              <a:rPr lang="en-US" smtClean="0"/>
              <a:t>1</a:t>
            </a:fld>
            <a:endParaRPr lang="en-US"/>
          </a:p>
        </p:txBody>
      </p:sp>
    </p:spTree>
    <p:extLst>
      <p:ext uri="{BB962C8B-B14F-4D97-AF65-F5344CB8AC3E}">
        <p14:creationId xmlns:p14="http://schemas.microsoft.com/office/powerpoint/2010/main" val="2993234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11</a:t>
            </a:fld>
            <a:endParaRPr lang="en-US"/>
          </a:p>
        </p:txBody>
      </p:sp>
    </p:spTree>
    <p:extLst>
      <p:ext uri="{BB962C8B-B14F-4D97-AF65-F5344CB8AC3E}">
        <p14:creationId xmlns:p14="http://schemas.microsoft.com/office/powerpoint/2010/main" val="211295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12</a:t>
            </a:fld>
            <a:endParaRPr lang="en-US"/>
          </a:p>
        </p:txBody>
      </p:sp>
    </p:spTree>
    <p:extLst>
      <p:ext uri="{BB962C8B-B14F-4D97-AF65-F5344CB8AC3E}">
        <p14:creationId xmlns:p14="http://schemas.microsoft.com/office/powerpoint/2010/main" val="359983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classification approaches, including a qualitative discussion of simplicity, time to run the model, and accuracy, precision, and/or recall</a:t>
            </a:r>
          </a:p>
          <a:p>
            <a:endParaRPr lang="en-US" dirty="0"/>
          </a:p>
          <a:p>
            <a:r>
              <a:rPr lang="en-US" dirty="0"/>
              <a:t>SVM takes longer to run</a:t>
            </a:r>
          </a:p>
        </p:txBody>
      </p:sp>
      <p:sp>
        <p:nvSpPr>
          <p:cNvPr id="4" name="Slide Number Placeholder 3"/>
          <p:cNvSpPr>
            <a:spLocks noGrp="1"/>
          </p:cNvSpPr>
          <p:nvPr>
            <p:ph type="sldNum" sz="quarter" idx="5"/>
          </p:nvPr>
        </p:nvSpPr>
        <p:spPr/>
        <p:txBody>
          <a:bodyPr/>
          <a:lstStyle/>
          <a:p>
            <a:fld id="{00D122F1-A5D9-45AE-B248-C460C50DD90B}" type="slidenum">
              <a:rPr lang="en-US" smtClean="0"/>
              <a:t>13</a:t>
            </a:fld>
            <a:endParaRPr lang="en-US"/>
          </a:p>
        </p:txBody>
      </p:sp>
    </p:spTree>
    <p:extLst>
      <p:ext uri="{BB962C8B-B14F-4D97-AF65-F5344CB8AC3E}">
        <p14:creationId xmlns:p14="http://schemas.microsoft.com/office/powerpoint/2010/main" val="122461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14</a:t>
            </a:fld>
            <a:endParaRPr lang="en-US"/>
          </a:p>
        </p:txBody>
      </p:sp>
    </p:spTree>
    <p:extLst>
      <p:ext uri="{BB962C8B-B14F-4D97-AF65-F5344CB8AC3E}">
        <p14:creationId xmlns:p14="http://schemas.microsoft.com/office/powerpoint/2010/main" val="54038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overall conclusion, with a preliminary answer to your initial question(s), next steps, and what other data you would like to have in order to better answer your question(s)</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15</a:t>
            </a:fld>
            <a:endParaRPr lang="en-US"/>
          </a:p>
        </p:txBody>
      </p:sp>
    </p:spTree>
    <p:extLst>
      <p:ext uri="{BB962C8B-B14F-4D97-AF65-F5344CB8AC3E}">
        <p14:creationId xmlns:p14="http://schemas.microsoft.com/office/powerpoint/2010/main" val="249945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overall conclusion, with a preliminary answer to your initial question(s), next steps, and what other data you would like to have in order to better answer your question(s)</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16</a:t>
            </a:fld>
            <a:endParaRPr lang="en-US"/>
          </a:p>
        </p:txBody>
      </p:sp>
    </p:spTree>
    <p:extLst>
      <p:ext uri="{BB962C8B-B14F-4D97-AF65-F5344CB8AC3E}">
        <p14:creationId xmlns:p14="http://schemas.microsoft.com/office/powerpoint/2010/main" val="80175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least two graphs containing exploration of the dataset</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3</a:t>
            </a:fld>
            <a:endParaRPr lang="en-US"/>
          </a:p>
        </p:txBody>
      </p:sp>
    </p:spTree>
    <p:extLst>
      <p:ext uri="{BB962C8B-B14F-4D97-AF65-F5344CB8AC3E}">
        <p14:creationId xmlns:p14="http://schemas.microsoft.com/office/powerpoint/2010/main" val="366699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1ACC5"/>
                </a:solidFill>
              </a:rPr>
              <a:t>at least two graphs containing exploration of the dataset</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4</a:t>
            </a:fld>
            <a:endParaRPr lang="en-US"/>
          </a:p>
        </p:txBody>
      </p:sp>
    </p:spTree>
    <p:extLst>
      <p:ext uri="{BB962C8B-B14F-4D97-AF65-F5344CB8AC3E}">
        <p14:creationId xmlns:p14="http://schemas.microsoft.com/office/powerpoint/2010/main" val="76062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1ACC5"/>
                </a:solidFill>
              </a:rPr>
              <a:t>at least two graphs containing exploration of the dataset</a:t>
            </a:r>
            <a:endParaRPr lang="en-US" dirty="0"/>
          </a:p>
          <a:p>
            <a:endParaRPr lang="en-US" dirty="0"/>
          </a:p>
          <a:p>
            <a:r>
              <a:rPr lang="en-US" dirty="0"/>
              <a:t>df = df[</a:t>
            </a:r>
            <a:r>
              <a:rPr lang="en-US" dirty="0" err="1"/>
              <a:t>df.income</a:t>
            </a:r>
            <a:r>
              <a:rPr lang="en-US" dirty="0"/>
              <a:t> != -</a:t>
            </a:r>
            <a:r>
              <a:rPr lang="en-US" sz="1200" kern="1200" dirty="0">
                <a:solidFill>
                  <a:schemeClr val="tx1"/>
                </a:solidFill>
                <a:effectLst/>
                <a:latin typeface="+mn-lt"/>
                <a:ea typeface="+mn-ea"/>
                <a:cs typeface="+mn-cs"/>
              </a:rPr>
              <a:t>1</a:t>
            </a:r>
            <a:r>
              <a:rPr lang="en-US" dirty="0"/>
              <a:t>]   # drop users with no reported income</a:t>
            </a:r>
          </a:p>
          <a:p>
            <a:r>
              <a:rPr lang="en-US" sz="1200" kern="1200" dirty="0">
                <a:solidFill>
                  <a:schemeClr val="tx1"/>
                </a:solidFill>
                <a:effectLst/>
                <a:latin typeface="+mn-lt"/>
                <a:ea typeface="+mn-ea"/>
                <a:cs typeface="+mn-cs"/>
              </a:rPr>
              <a:t>print</a:t>
            </a:r>
            <a:r>
              <a:rPr lang="en-US" dirty="0"/>
              <a:t>(</a:t>
            </a:r>
            <a:r>
              <a:rPr lang="en-US" dirty="0" err="1"/>
              <a:t>df.income.describe</a:t>
            </a:r>
            <a:r>
              <a:rPr lang="en-US" dirty="0"/>
              <a:t>())</a:t>
            </a:r>
          </a:p>
          <a:p>
            <a:pPr lvl="1"/>
            <a:r>
              <a:rPr lang="en-US" dirty="0"/>
              <a:t>count      11504.000000</a:t>
            </a:r>
          </a:p>
          <a:p>
            <a:pPr lvl="1"/>
            <a:r>
              <a:rPr lang="en-US" dirty="0"/>
              <a:t>mean      104394.993046</a:t>
            </a:r>
          </a:p>
          <a:p>
            <a:pPr lvl="1"/>
            <a:r>
              <a:rPr lang="en-US" dirty="0"/>
              <a:t>std       201433.528307</a:t>
            </a:r>
          </a:p>
          <a:p>
            <a:pPr lvl="1"/>
            <a:r>
              <a:rPr lang="en-US" dirty="0"/>
              <a:t>min        20000.000000</a:t>
            </a:r>
          </a:p>
          <a:p>
            <a:pPr lvl="1"/>
            <a:r>
              <a:rPr lang="en-US" dirty="0"/>
              <a:t>25%        20000.000000</a:t>
            </a:r>
          </a:p>
          <a:p>
            <a:pPr lvl="1"/>
            <a:r>
              <a:rPr lang="en-US" dirty="0"/>
              <a:t>50%        50000.000000</a:t>
            </a:r>
          </a:p>
          <a:p>
            <a:pPr lvl="1"/>
            <a:r>
              <a:rPr lang="en-US" dirty="0"/>
              <a:t>75%       100000.000000</a:t>
            </a:r>
          </a:p>
          <a:p>
            <a:pPr lvl="1"/>
            <a:r>
              <a:rPr lang="en-US" dirty="0"/>
              <a:t>max      1000000.000000</a:t>
            </a:r>
          </a:p>
        </p:txBody>
      </p:sp>
      <p:sp>
        <p:nvSpPr>
          <p:cNvPr id="4" name="Slide Number Placeholder 3"/>
          <p:cNvSpPr>
            <a:spLocks noGrp="1"/>
          </p:cNvSpPr>
          <p:nvPr>
            <p:ph type="sldNum" sz="quarter" idx="5"/>
          </p:nvPr>
        </p:nvSpPr>
        <p:spPr/>
        <p:txBody>
          <a:bodyPr/>
          <a:lstStyle/>
          <a:p>
            <a:fld id="{00D122F1-A5D9-45AE-B248-C460C50DD90B}" type="slidenum">
              <a:rPr lang="en-US" smtClean="0"/>
              <a:t>5</a:t>
            </a:fld>
            <a:endParaRPr lang="en-US"/>
          </a:p>
        </p:txBody>
      </p:sp>
    </p:spTree>
    <p:extLst>
      <p:ext uri="{BB962C8B-B14F-4D97-AF65-F5344CB8AC3E}">
        <p14:creationId xmlns:p14="http://schemas.microsoft.com/office/powerpoint/2010/main" val="1885676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statement of your question (or questions!) and how you arrived there </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6</a:t>
            </a:fld>
            <a:endParaRPr lang="en-US"/>
          </a:p>
        </p:txBody>
      </p:sp>
    </p:spTree>
    <p:extLst>
      <p:ext uri="{BB962C8B-B14F-4D97-AF65-F5344CB8AC3E}">
        <p14:creationId xmlns:p14="http://schemas.microsoft.com/office/powerpoint/2010/main" val="3757553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explanation of at least two new columns you created and how you did it</a:t>
            </a:r>
          </a:p>
        </p:txBody>
      </p:sp>
      <p:sp>
        <p:nvSpPr>
          <p:cNvPr id="4" name="Slide Number Placeholder 3"/>
          <p:cNvSpPr>
            <a:spLocks noGrp="1"/>
          </p:cNvSpPr>
          <p:nvPr>
            <p:ph type="sldNum" sz="quarter" idx="5"/>
          </p:nvPr>
        </p:nvSpPr>
        <p:spPr/>
        <p:txBody>
          <a:bodyPr/>
          <a:lstStyle/>
          <a:p>
            <a:fld id="{00D122F1-A5D9-45AE-B248-C460C50DD90B}" type="slidenum">
              <a:rPr lang="en-US" smtClean="0"/>
              <a:t>7</a:t>
            </a:fld>
            <a:endParaRPr lang="en-US"/>
          </a:p>
        </p:txBody>
      </p:sp>
    </p:spTree>
    <p:extLst>
      <p:ext uri="{BB962C8B-B14F-4D97-AF65-F5344CB8AC3E}">
        <p14:creationId xmlns:p14="http://schemas.microsoft.com/office/powerpoint/2010/main" val="356164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explanation of at least two new columns you created and how you did it</a:t>
            </a:r>
          </a:p>
          <a:p>
            <a:endParaRPr lang="en-US" dirty="0"/>
          </a:p>
          <a:p>
            <a:r>
              <a:rPr lang="en-US" dirty="0"/>
              <a:t>Education Code – strings to linearized variables</a:t>
            </a:r>
          </a:p>
          <a:p>
            <a:endParaRPr lang="en-US" dirty="0"/>
          </a:p>
          <a:p>
            <a:r>
              <a:rPr lang="en-US" dirty="0"/>
              <a:t>Income already in a linear set but the scale is quite different than other features, so normalize it and create a new column to hold the normalized value</a:t>
            </a:r>
          </a:p>
        </p:txBody>
      </p:sp>
      <p:sp>
        <p:nvSpPr>
          <p:cNvPr id="4" name="Slide Number Placeholder 3"/>
          <p:cNvSpPr>
            <a:spLocks noGrp="1"/>
          </p:cNvSpPr>
          <p:nvPr>
            <p:ph type="sldNum" sz="quarter" idx="5"/>
          </p:nvPr>
        </p:nvSpPr>
        <p:spPr/>
        <p:txBody>
          <a:bodyPr/>
          <a:lstStyle/>
          <a:p>
            <a:fld id="{00D122F1-A5D9-45AE-B248-C460C50DD90B}" type="slidenum">
              <a:rPr lang="en-US" smtClean="0"/>
              <a:t>8</a:t>
            </a:fld>
            <a:endParaRPr lang="en-US"/>
          </a:p>
        </p:txBody>
      </p:sp>
    </p:spTree>
    <p:extLst>
      <p:ext uri="{BB962C8B-B14F-4D97-AF65-F5344CB8AC3E}">
        <p14:creationId xmlns:p14="http://schemas.microsoft.com/office/powerpoint/2010/main" val="385390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9</a:t>
            </a:fld>
            <a:endParaRPr lang="en-US"/>
          </a:p>
        </p:txBody>
      </p:sp>
    </p:spTree>
    <p:extLst>
      <p:ext uri="{BB962C8B-B14F-4D97-AF65-F5344CB8AC3E}">
        <p14:creationId xmlns:p14="http://schemas.microsoft.com/office/powerpoint/2010/main" val="4283536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a:p>
            <a:r>
              <a:rPr lang="en-US" sz="1200" kern="1200" dirty="0">
                <a:solidFill>
                  <a:schemeClr val="tx1"/>
                </a:solidFill>
                <a:effectLst/>
                <a:latin typeface="+mn-lt"/>
                <a:ea typeface="+mn-ea"/>
                <a:cs typeface="+mn-cs"/>
              </a:rPr>
              <a:t>R² is the percentage variation in y explained by all the x variables together.</a:t>
            </a:r>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10</a:t>
            </a:fld>
            <a:endParaRPr lang="en-US"/>
          </a:p>
        </p:txBody>
      </p:sp>
    </p:spTree>
    <p:extLst>
      <p:ext uri="{BB962C8B-B14F-4D97-AF65-F5344CB8AC3E}">
        <p14:creationId xmlns:p14="http://schemas.microsoft.com/office/powerpoint/2010/main" val="15707080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F0CC27-2E3C-4E08-90F1-06B2B2BF06F7}"/>
              </a:ext>
            </a:extLst>
          </p:cNvPr>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3884" b="7309"/>
          <a:stretch/>
        </p:blipFill>
        <p:spPr>
          <a:xfrm>
            <a:off x="0" y="952501"/>
            <a:ext cx="12192000" cy="5403850"/>
          </a:xfrm>
          <a:prstGeom prst="rect">
            <a:avLst/>
          </a:prstGeom>
        </p:spPr>
      </p:pic>
      <p:sp>
        <p:nvSpPr>
          <p:cNvPr id="2" name="Title 1">
            <a:extLst>
              <a:ext uri="{FF2B5EF4-FFF2-40B4-BE49-F238E27FC236}">
                <a16:creationId xmlns:a16="http://schemas.microsoft.com/office/drawing/2014/main" id="{8043BD96-8A3D-4A9D-9D6B-2D3F4A005DD5}"/>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latin typeface="Conthrax Sb" panose="020B070702020108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81533F5-4A55-4478-9A34-3E4C9A92850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latin typeface="Conthrax Sb" panose="020B070702020108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CD84B83-B43E-414B-B889-0669B7950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20031-A357-4A57-BFD2-696AF159CCF6}"/>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8" name="Picture 17">
            <a:extLst>
              <a:ext uri="{FF2B5EF4-FFF2-40B4-BE49-F238E27FC236}">
                <a16:creationId xmlns:a16="http://schemas.microsoft.com/office/drawing/2014/main" id="{EFCBAF44-41CF-4598-B487-6161E35A94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 y="23813"/>
            <a:ext cx="6057902" cy="757238"/>
          </a:xfrm>
          <a:prstGeom prst="rect">
            <a:avLst/>
          </a:prstGeom>
        </p:spPr>
      </p:pic>
    </p:spTree>
    <p:extLst>
      <p:ext uri="{BB962C8B-B14F-4D97-AF65-F5344CB8AC3E}">
        <p14:creationId xmlns:p14="http://schemas.microsoft.com/office/powerpoint/2010/main" val="307854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D055-96ED-4575-8CCD-FA1E078F6161}"/>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7AD9D83-F2E1-4EE8-AD2C-4B1F7BE1542F}"/>
              </a:ext>
            </a:extLst>
          </p:cNvPr>
          <p:cNvSpPr>
            <a:spLocks noGrp="1"/>
          </p:cNvSpPr>
          <p:nvPr>
            <p:ph idx="1"/>
          </p:nvPr>
        </p:nvSpPr>
        <p:spPr>
          <a:xfrm>
            <a:off x="358140" y="1089660"/>
            <a:ext cx="11506200" cy="508730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1C6D445-ACDF-430D-95B9-7C1142B09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CE23B-DF60-461D-A4C3-BA20931D008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35644163-81CF-4314-9689-550127090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8" name="Picture 7">
            <a:extLst>
              <a:ext uri="{FF2B5EF4-FFF2-40B4-BE49-F238E27FC236}">
                <a16:creationId xmlns:a16="http://schemas.microsoft.com/office/drawing/2014/main" id="{99CAE8DB-6ECE-4657-A88D-7F964D016005}"/>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37703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D67E1-0821-4F37-A87E-A437CEA6A591}"/>
              </a:ext>
            </a:extLst>
          </p:cNvPr>
          <p:cNvSpPr>
            <a:spLocks noGrp="1"/>
          </p:cNvSpPr>
          <p:nvPr>
            <p:ph sz="half" idx="1"/>
          </p:nvPr>
        </p:nvSpPr>
        <p:spPr>
          <a:xfrm>
            <a:off x="35814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A3049F-2A66-4AF8-8997-4EDFAE00F1DC}"/>
              </a:ext>
            </a:extLst>
          </p:cNvPr>
          <p:cNvSpPr>
            <a:spLocks noGrp="1"/>
          </p:cNvSpPr>
          <p:nvPr>
            <p:ph sz="half" idx="2"/>
          </p:nvPr>
        </p:nvSpPr>
        <p:spPr>
          <a:xfrm>
            <a:off x="617220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6F41FA2-9F9A-4958-A1B7-5398187E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FBA6-DE1A-4B03-B720-E145787E2539}"/>
              </a:ext>
            </a:extLst>
          </p:cNvPr>
          <p:cNvSpPr>
            <a:spLocks noGrp="1"/>
          </p:cNvSpPr>
          <p:nvPr>
            <p:ph type="sldNum" sz="quarter" idx="12"/>
          </p:nvPr>
        </p:nvSpPr>
        <p:spPr>
          <a:xfrm>
            <a:off x="8610600" y="6356350"/>
            <a:ext cx="3223260" cy="365125"/>
          </a:xfrm>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804C2E15-7425-4744-B8D5-78A14D55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1" name="Picture 10">
            <a:extLst>
              <a:ext uri="{FF2B5EF4-FFF2-40B4-BE49-F238E27FC236}">
                <a16:creationId xmlns:a16="http://schemas.microsoft.com/office/drawing/2014/main" id="{94374806-A585-40B2-A71F-C29952E4B1F1}"/>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2" name="Title 1">
            <a:extLst>
              <a:ext uri="{FF2B5EF4-FFF2-40B4-BE49-F238E27FC236}">
                <a16:creationId xmlns:a16="http://schemas.microsoft.com/office/drawing/2014/main" id="{A073494B-EBC0-40F2-8724-65387AC0ED4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5915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43C8C-CF74-45FD-8F49-C275624FA4F2}"/>
              </a:ext>
            </a:extLst>
          </p:cNvPr>
          <p:cNvSpPr>
            <a:spLocks noGrp="1"/>
          </p:cNvSpPr>
          <p:nvPr>
            <p:ph type="body" idx="1"/>
          </p:nvPr>
        </p:nvSpPr>
        <p:spPr>
          <a:xfrm>
            <a:off x="358140" y="1132522"/>
            <a:ext cx="5639435"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500983CD-D364-4988-BDE5-6CF52B8362AC}"/>
              </a:ext>
            </a:extLst>
          </p:cNvPr>
          <p:cNvSpPr>
            <a:spLocks noGrp="1"/>
          </p:cNvSpPr>
          <p:nvPr>
            <p:ph sz="half" idx="2"/>
          </p:nvPr>
        </p:nvSpPr>
        <p:spPr>
          <a:xfrm>
            <a:off x="358140" y="2133599"/>
            <a:ext cx="5639435" cy="405606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032C856-AB8E-4409-9646-FD1AD2042CAE}"/>
              </a:ext>
            </a:extLst>
          </p:cNvPr>
          <p:cNvSpPr>
            <a:spLocks noGrp="1"/>
          </p:cNvSpPr>
          <p:nvPr>
            <p:ph type="body" sz="quarter" idx="3"/>
          </p:nvPr>
        </p:nvSpPr>
        <p:spPr>
          <a:xfrm>
            <a:off x="6172200" y="1132522"/>
            <a:ext cx="5692140"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6804EC2-B13B-403A-B65E-0DAA3AABB42F}"/>
              </a:ext>
            </a:extLst>
          </p:cNvPr>
          <p:cNvSpPr>
            <a:spLocks noGrp="1"/>
          </p:cNvSpPr>
          <p:nvPr>
            <p:ph sz="quarter" idx="4"/>
          </p:nvPr>
        </p:nvSpPr>
        <p:spPr>
          <a:xfrm>
            <a:off x="6172200" y="2133599"/>
            <a:ext cx="5692140" cy="4056064"/>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3C48FC2-DED8-4140-B0CD-36F3B9221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5257C-6EF3-4E49-90BF-58904BDE5811}"/>
              </a:ext>
            </a:extLst>
          </p:cNvPr>
          <p:cNvSpPr>
            <a:spLocks noGrp="1"/>
          </p:cNvSpPr>
          <p:nvPr>
            <p:ph type="sldNum" sz="quarter" idx="12"/>
          </p:nvPr>
        </p:nvSpPr>
        <p:spPr>
          <a:xfrm>
            <a:off x="8610600" y="6356350"/>
            <a:ext cx="3253740" cy="365125"/>
          </a:xfrm>
        </p:spPr>
        <p:txBody>
          <a:bodyPr/>
          <a:lstStyle/>
          <a:p>
            <a:fld id="{4F087988-BCEE-4166-9CDA-CBCB9D3FF1B0}" type="slidenum">
              <a:rPr lang="en-US" smtClean="0"/>
              <a:t>‹#›</a:t>
            </a:fld>
            <a:endParaRPr lang="en-US"/>
          </a:p>
        </p:txBody>
      </p:sp>
      <p:pic>
        <p:nvPicPr>
          <p:cNvPr id="12" name="Picture 11">
            <a:extLst>
              <a:ext uri="{FF2B5EF4-FFF2-40B4-BE49-F238E27FC236}">
                <a16:creationId xmlns:a16="http://schemas.microsoft.com/office/drawing/2014/main" id="{9E216D56-9137-459B-98C9-AF4F82BD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3" name="Picture 12">
            <a:extLst>
              <a:ext uri="{FF2B5EF4-FFF2-40B4-BE49-F238E27FC236}">
                <a16:creationId xmlns:a16="http://schemas.microsoft.com/office/drawing/2014/main" id="{C93055C6-1474-44A8-9E88-9A76346D0B67}"/>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4" name="Title 1">
            <a:extLst>
              <a:ext uri="{FF2B5EF4-FFF2-40B4-BE49-F238E27FC236}">
                <a16:creationId xmlns:a16="http://schemas.microsoft.com/office/drawing/2014/main" id="{0C7D0F24-3942-4BED-9E15-F55CDE46ECDB}"/>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23017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FB781F-A90F-42EB-AD8B-A54DE3C15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C0423-EDE2-4C75-A1CD-DF518ED53853}"/>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8" name="Picture 7">
            <a:extLst>
              <a:ext uri="{FF2B5EF4-FFF2-40B4-BE49-F238E27FC236}">
                <a16:creationId xmlns:a16="http://schemas.microsoft.com/office/drawing/2014/main" id="{596FB0F7-99D3-4A0A-BA88-1C6638EF4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9" name="Picture 8">
            <a:extLst>
              <a:ext uri="{FF2B5EF4-FFF2-40B4-BE49-F238E27FC236}">
                <a16:creationId xmlns:a16="http://schemas.microsoft.com/office/drawing/2014/main" id="{DC4DEA4F-9BA8-4323-BF11-3D53F022F490}"/>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0" name="Title 1">
            <a:extLst>
              <a:ext uri="{FF2B5EF4-FFF2-40B4-BE49-F238E27FC236}">
                <a16:creationId xmlns:a16="http://schemas.microsoft.com/office/drawing/2014/main" id="{98048774-CEBD-4232-BF25-2E69254D6D2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16427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ED49A-E98A-42B6-8EDB-6C950733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0C08D1-C020-48E3-A8ED-6A2AEC330F3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6" name="Picture 5">
            <a:extLst>
              <a:ext uri="{FF2B5EF4-FFF2-40B4-BE49-F238E27FC236}">
                <a16:creationId xmlns:a16="http://schemas.microsoft.com/office/drawing/2014/main" id="{DEC170E3-D8FF-4750-9E14-BADFEF653B74}"/>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1549650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38176B-D014-4872-B4B4-3D57269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B8504-11C2-45FB-9F52-E3E91818B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87988-BCEE-4166-9CDA-CBCB9D3FF1B0}" type="slidenum">
              <a:rPr lang="en-US" smtClean="0"/>
              <a:t>‹#›</a:t>
            </a:fld>
            <a:endParaRPr lang="en-US"/>
          </a:p>
        </p:txBody>
      </p:sp>
    </p:spTree>
    <p:extLst>
      <p:ext uri="{BB962C8B-B14F-4D97-AF65-F5344CB8AC3E}">
        <p14:creationId xmlns:p14="http://schemas.microsoft.com/office/powerpoint/2010/main" val="215099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2F2F"/>
          </a:solidFill>
          <a:latin typeface="Conthrax Sb" panose="020B070702020108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2F2F"/>
          </a:solidFill>
          <a:latin typeface="Conthrax Sb" panose="020B070702020108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Conthrax Sb" panose="020B070702020108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3435-7476-429C-BF44-22454212B5AB}"/>
              </a:ext>
            </a:extLst>
          </p:cNvPr>
          <p:cNvSpPr>
            <a:spLocks noGrp="1"/>
          </p:cNvSpPr>
          <p:nvPr>
            <p:ph type="ctrTitle"/>
          </p:nvPr>
        </p:nvSpPr>
        <p:spPr>
          <a:xfrm>
            <a:off x="892865" y="1122362"/>
            <a:ext cx="10406270" cy="2833411"/>
          </a:xfrm>
        </p:spPr>
        <p:txBody>
          <a:bodyPr/>
          <a:lstStyle/>
          <a:p>
            <a:r>
              <a:rPr lang="en-US" sz="4000" dirty="0"/>
              <a:t>Using Machine Learning Models to Complete </a:t>
            </a:r>
            <a:r>
              <a:rPr lang="en-US" sz="4000" dirty="0" err="1"/>
              <a:t>OkCupid</a:t>
            </a:r>
            <a:r>
              <a:rPr lang="en-US" sz="4000" dirty="0"/>
              <a:t> Demographics Data Sets: </a:t>
            </a:r>
            <a:br>
              <a:rPr lang="en-US" sz="4000" dirty="0"/>
            </a:br>
            <a:r>
              <a:rPr lang="en-US" sz="4000" dirty="0"/>
              <a:t>An Initial Investigation</a:t>
            </a:r>
          </a:p>
        </p:txBody>
      </p:sp>
      <p:sp>
        <p:nvSpPr>
          <p:cNvPr id="3" name="Subtitle 2">
            <a:extLst>
              <a:ext uri="{FF2B5EF4-FFF2-40B4-BE49-F238E27FC236}">
                <a16:creationId xmlns:a16="http://schemas.microsoft.com/office/drawing/2014/main" id="{6DECC2B7-9A9A-45F3-B67E-7552F648D919}"/>
              </a:ext>
            </a:extLst>
          </p:cNvPr>
          <p:cNvSpPr>
            <a:spLocks noGrp="1"/>
          </p:cNvSpPr>
          <p:nvPr>
            <p:ph type="subTitle" idx="1"/>
          </p:nvPr>
        </p:nvSpPr>
        <p:spPr>
          <a:xfrm>
            <a:off x="1524000" y="4476681"/>
            <a:ext cx="9144000" cy="1655762"/>
          </a:xfrm>
        </p:spPr>
        <p:txBody>
          <a:bodyPr/>
          <a:lstStyle/>
          <a:p>
            <a:r>
              <a:rPr lang="en-US" sz="2000" dirty="0"/>
              <a:t>Machine Learning Fundamentals</a:t>
            </a:r>
          </a:p>
          <a:p>
            <a:r>
              <a:rPr lang="en-US" sz="2000" dirty="0" err="1"/>
              <a:t>Codecademy</a:t>
            </a:r>
            <a:r>
              <a:rPr lang="en-US" sz="2000" dirty="0"/>
              <a:t> Intensive Capstone Project</a:t>
            </a:r>
          </a:p>
          <a:p>
            <a:endParaRPr lang="en-US" sz="2000" dirty="0"/>
          </a:p>
          <a:p>
            <a:r>
              <a:rPr lang="en-US" sz="2000" dirty="0"/>
              <a:t>Jeffrey Egan  / December 2018</a:t>
            </a:r>
          </a:p>
        </p:txBody>
      </p:sp>
      <p:pic>
        <p:nvPicPr>
          <p:cNvPr id="9" name="Picture 8">
            <a:extLst>
              <a:ext uri="{FF2B5EF4-FFF2-40B4-BE49-F238E27FC236}">
                <a16:creationId xmlns:a16="http://schemas.microsoft.com/office/drawing/2014/main" id="{194177AC-FCDD-452D-B3D0-39BB3DCEB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1607" y="102487"/>
            <a:ext cx="2452295" cy="802769"/>
          </a:xfrm>
          <a:prstGeom prst="rect">
            <a:avLst/>
          </a:prstGeom>
        </p:spPr>
      </p:pic>
    </p:spTree>
    <p:extLst>
      <p:ext uri="{BB962C8B-B14F-4D97-AF65-F5344CB8AC3E}">
        <p14:creationId xmlns:p14="http://schemas.microsoft.com/office/powerpoint/2010/main" val="265655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Multiple Linear Regression</a:t>
            </a:r>
          </a:p>
        </p:txBody>
      </p:sp>
      <p:pic>
        <p:nvPicPr>
          <p:cNvPr id="5" name="Content Placeholder 4">
            <a:extLst>
              <a:ext uri="{FF2B5EF4-FFF2-40B4-BE49-F238E27FC236}">
                <a16:creationId xmlns:a16="http://schemas.microsoft.com/office/drawing/2014/main" id="{732D36D3-973E-4CAA-AF48-D7E941838FE6}"/>
              </a:ext>
            </a:extLst>
          </p:cNvPr>
          <p:cNvPicPr>
            <a:picLocks noGrp="1" noChangeAspect="1"/>
          </p:cNvPicPr>
          <p:nvPr>
            <p:ph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8775" y="1341115"/>
            <a:ext cx="5638800" cy="4229100"/>
          </a:xfrm>
        </p:spPr>
      </p:pic>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K-Nearest Neighbors Regressor</a:t>
            </a:r>
          </a:p>
        </p:txBody>
      </p:sp>
      <p:pic>
        <p:nvPicPr>
          <p:cNvPr id="12" name="Content Placeholder 11">
            <a:extLst>
              <a:ext uri="{FF2B5EF4-FFF2-40B4-BE49-F238E27FC236}">
                <a16:creationId xmlns:a16="http://schemas.microsoft.com/office/drawing/2014/main" id="{7969A69F-C2F6-4483-9526-4EF7D75C963C}"/>
              </a:ext>
            </a:extLst>
          </p:cNvPr>
          <p:cNvPicPr>
            <a:picLocks noGrp="1" noChangeAspect="1"/>
          </p:cNvPicPr>
          <p:nvPr>
            <p:ph sz="quarter" idx="4"/>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72200" y="1320875"/>
            <a:ext cx="5692775" cy="4269581"/>
          </a:xfrm>
        </p:spPr>
      </p:pic>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Regression Model Results</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E6CAB3B-A4F0-4E83-829F-FD10DA8FE451}"/>
                  </a:ext>
                </a:extLst>
              </p:cNvPr>
              <p:cNvSpPr txBox="1"/>
              <p:nvPr/>
            </p:nvSpPr>
            <p:spPr>
              <a:xfrm>
                <a:off x="815043" y="5590456"/>
                <a:ext cx="4725627" cy="669992"/>
              </a:xfrm>
              <a:prstGeom prst="rect">
                <a:avLst/>
              </a:prstGeom>
              <a:noFill/>
            </p:spPr>
            <p:txBody>
              <a:bodyPr wrap="square" rtlCol="0">
                <a:spAutoFit/>
              </a:bodyPr>
              <a:lstStyle/>
              <a:p>
                <a:r>
                  <a:rPr lang="en-US" dirty="0"/>
                  <a:t>Limiting input features to two of the negatively impacts performance. </a:t>
                </a:r>
                <a14:m>
                  <m:oMath xmlns:m="http://schemas.openxmlformats.org/officeDocument/2006/math">
                    <m:sSup>
                      <m:sSupPr>
                        <m:ctrlPr>
                          <a:rPr lang="en-US" b="0" i="1" smtClean="0">
                            <a:solidFill>
                              <a:srgbClr val="51ACC5"/>
                            </a:solidFill>
                            <a:latin typeface="Cambria Math" panose="02040503050406030204" pitchFamily="18" charset="0"/>
                          </a:rPr>
                        </m:ctrlPr>
                      </m:sSupPr>
                      <m:e>
                        <m:r>
                          <a:rPr lang="en-US" b="0" i="1" smtClean="0">
                            <a:solidFill>
                              <a:srgbClr val="51ACC5"/>
                            </a:solidFill>
                            <a:latin typeface="Cambria Math" panose="02040503050406030204" pitchFamily="18" charset="0"/>
                          </a:rPr>
                          <m:t>𝑅</m:t>
                        </m:r>
                      </m:e>
                      <m:sup>
                        <m:r>
                          <a:rPr lang="en-US" b="0" i="1" smtClean="0">
                            <a:solidFill>
                              <a:srgbClr val="51ACC5"/>
                            </a:solidFill>
                            <a:latin typeface="Cambria Math" panose="02040503050406030204" pitchFamily="18" charset="0"/>
                          </a:rPr>
                          <m:t>2</m:t>
                        </m:r>
                      </m:sup>
                    </m:sSup>
                  </m:oMath>
                </a14:m>
                <a:r>
                  <a:rPr lang="en-US" dirty="0">
                    <a:solidFill>
                      <a:srgbClr val="51ACC5"/>
                    </a:solidFill>
                  </a:rPr>
                  <a:t> Score: 0.220904</a:t>
                </a:r>
              </a:p>
            </p:txBody>
          </p:sp>
        </mc:Choice>
        <mc:Fallback>
          <p:sp>
            <p:nvSpPr>
              <p:cNvPr id="13" name="TextBox 12">
                <a:extLst>
                  <a:ext uri="{FF2B5EF4-FFF2-40B4-BE49-F238E27FC236}">
                    <a16:creationId xmlns:a16="http://schemas.microsoft.com/office/drawing/2014/main" id="{9E6CAB3B-A4F0-4E83-829F-FD10DA8FE451}"/>
                  </a:ext>
                </a:extLst>
              </p:cNvPr>
              <p:cNvSpPr txBox="1">
                <a:spLocks noRot="1" noChangeAspect="1" noMove="1" noResize="1" noEditPoints="1" noAdjustHandles="1" noChangeArrowheads="1" noChangeShapeType="1" noTextEdit="1"/>
              </p:cNvSpPr>
              <p:nvPr/>
            </p:nvSpPr>
            <p:spPr>
              <a:xfrm>
                <a:off x="815043" y="5590456"/>
                <a:ext cx="4725627" cy="669992"/>
              </a:xfrm>
              <a:prstGeom prst="rect">
                <a:avLst/>
              </a:prstGeom>
              <a:blipFill>
                <a:blip r:embed="rId6"/>
                <a:stretch>
                  <a:fillRect l="-1161" t="-4545"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88C0028-2DA6-4E7F-A1A7-4B945AE0AFAF}"/>
                  </a:ext>
                </a:extLst>
              </p:cNvPr>
              <p:cNvSpPr txBox="1"/>
              <p:nvPr/>
            </p:nvSpPr>
            <p:spPr>
              <a:xfrm>
                <a:off x="6507797" y="5570215"/>
                <a:ext cx="5020946" cy="646331"/>
              </a:xfrm>
              <a:prstGeom prst="rect">
                <a:avLst/>
              </a:prstGeom>
              <a:noFill/>
            </p:spPr>
            <p:txBody>
              <a:bodyPr wrap="square" rtlCol="0">
                <a:spAutoFit/>
              </a:bodyPr>
              <a:lstStyle/>
              <a:p>
                <a:r>
                  <a:rPr lang="en-US" dirty="0"/>
                  <a:t>Ability to use all three desired input features improves performance. </a:t>
                </a:r>
                <a14:m>
                  <m:oMath xmlns:m="http://schemas.openxmlformats.org/officeDocument/2006/math">
                    <m:sSup>
                      <m:sSupPr>
                        <m:ctrlPr>
                          <a:rPr lang="en-US" i="1">
                            <a:solidFill>
                              <a:srgbClr val="51ACC5"/>
                            </a:solidFill>
                            <a:latin typeface="Cambria Math" panose="02040503050406030204" pitchFamily="18" charset="0"/>
                          </a:rPr>
                        </m:ctrlPr>
                      </m:sSupPr>
                      <m:e>
                        <m:r>
                          <a:rPr lang="en-US" i="1">
                            <a:solidFill>
                              <a:srgbClr val="51ACC5"/>
                            </a:solidFill>
                            <a:latin typeface="Cambria Math" panose="02040503050406030204" pitchFamily="18" charset="0"/>
                          </a:rPr>
                          <m:t>𝑅</m:t>
                        </m:r>
                      </m:e>
                      <m:sup>
                        <m:r>
                          <a:rPr lang="en-US" i="1">
                            <a:solidFill>
                              <a:srgbClr val="51ACC5"/>
                            </a:solidFill>
                            <a:latin typeface="Cambria Math" panose="02040503050406030204" pitchFamily="18" charset="0"/>
                          </a:rPr>
                          <m:t>2</m:t>
                        </m:r>
                      </m:sup>
                    </m:sSup>
                  </m:oMath>
                </a14:m>
                <a:r>
                  <a:rPr lang="en-US" dirty="0">
                    <a:solidFill>
                      <a:srgbClr val="51ACC5"/>
                    </a:solidFill>
                  </a:rPr>
                  <a:t> Score: 0.421187</a:t>
                </a:r>
              </a:p>
            </p:txBody>
          </p:sp>
        </mc:Choice>
        <mc:Fallback>
          <p:sp>
            <p:nvSpPr>
              <p:cNvPr id="14" name="TextBox 13">
                <a:extLst>
                  <a:ext uri="{FF2B5EF4-FFF2-40B4-BE49-F238E27FC236}">
                    <a16:creationId xmlns:a16="http://schemas.microsoft.com/office/drawing/2014/main" id="{B88C0028-2DA6-4E7F-A1A7-4B945AE0AFAF}"/>
                  </a:ext>
                </a:extLst>
              </p:cNvPr>
              <p:cNvSpPr txBox="1">
                <a:spLocks noRot="1" noChangeAspect="1" noMove="1" noResize="1" noEditPoints="1" noAdjustHandles="1" noChangeArrowheads="1" noChangeShapeType="1" noTextEdit="1"/>
              </p:cNvSpPr>
              <p:nvPr/>
            </p:nvSpPr>
            <p:spPr>
              <a:xfrm>
                <a:off x="6507797" y="5570215"/>
                <a:ext cx="5020946" cy="646331"/>
              </a:xfrm>
              <a:prstGeom prst="rect">
                <a:avLst/>
              </a:prstGeom>
              <a:blipFill>
                <a:blip r:embed="rId7"/>
                <a:stretch>
                  <a:fillRect l="-1094"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1173492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7652914D-BFAA-4057-BB56-70A6D20D6E98}"/>
                  </a:ext>
                </a:extLst>
              </p:cNvPr>
              <p:cNvSpPr>
                <a:spLocks noGrp="1"/>
              </p:cNvSpPr>
              <p:nvPr>
                <p:ph sz="half" idx="1"/>
              </p:nvPr>
            </p:nvSpPr>
            <p:spPr>
              <a:xfrm>
                <a:off x="358140" y="913009"/>
                <a:ext cx="6160898" cy="5022216"/>
              </a:xfrm>
            </p:spPr>
            <p:txBody>
              <a:bodyPr/>
              <a:lstStyle/>
              <a:p>
                <a:r>
                  <a:rPr lang="en-US" dirty="0"/>
                  <a:t>In the end both models failed to meet performance goals for</a:t>
                </a:r>
                <a:r>
                  <a:rPr lang="en-US" dirty="0">
                    <a:solidFill>
                      <a:srgbClr val="2F2F2F"/>
                    </a:solidFill>
                  </a:rPr>
                  <a:t> </a:t>
                </a:r>
                <a14:m>
                  <m:oMath xmlns:m="http://schemas.openxmlformats.org/officeDocument/2006/math">
                    <m:sSup>
                      <m:sSupPr>
                        <m:ctrlPr>
                          <a:rPr lang="en-US" i="1">
                            <a:solidFill>
                              <a:srgbClr val="2F2F2F"/>
                            </a:solidFill>
                            <a:latin typeface="Cambria Math" panose="02040503050406030204" pitchFamily="18" charset="0"/>
                          </a:rPr>
                        </m:ctrlPr>
                      </m:sSupPr>
                      <m:e>
                        <m:r>
                          <a:rPr lang="en-US" i="1">
                            <a:solidFill>
                              <a:srgbClr val="2F2F2F"/>
                            </a:solidFill>
                            <a:latin typeface="Cambria Math" panose="02040503050406030204" pitchFamily="18" charset="0"/>
                          </a:rPr>
                          <m:t>𝑅</m:t>
                        </m:r>
                      </m:e>
                      <m:sup>
                        <m:r>
                          <a:rPr lang="en-US" i="1">
                            <a:solidFill>
                              <a:srgbClr val="2F2F2F"/>
                            </a:solidFill>
                            <a:latin typeface="Cambria Math" panose="02040503050406030204" pitchFamily="18" charset="0"/>
                          </a:rPr>
                          <m:t>2</m:t>
                        </m:r>
                      </m:sup>
                    </m:sSup>
                  </m:oMath>
                </a14:m>
                <a:r>
                  <a:rPr lang="en-US" dirty="0">
                    <a:solidFill>
                      <a:srgbClr val="2F2F2F"/>
                    </a:solidFill>
                  </a:rPr>
                  <a:t> </a:t>
                </a:r>
                <a:r>
                  <a:rPr lang="en-US" dirty="0"/>
                  <a:t>&gt; 0.7.</a:t>
                </a:r>
              </a:p>
              <a:p>
                <a:r>
                  <a:rPr lang="en-US" dirty="0"/>
                  <a:t>For our test question, a multiple linear regression model is not ideal since some of our feature data is not highly linear or not linear at all.</a:t>
                </a:r>
              </a:p>
              <a:p>
                <a:r>
                  <a:rPr lang="en-US" dirty="0"/>
                  <a:t>In the end though it just appears that there is not a strong enough relationship between features and labels as one would hope (from data supplied, it appears that education level has little or no impact on income). Suggestions to improve this are covered later.</a:t>
                </a:r>
              </a:p>
              <a:p>
                <a:endParaRPr lang="en-US" dirty="0"/>
              </a:p>
            </p:txBody>
          </p:sp>
        </mc:Choice>
        <mc:Fallback>
          <p:sp>
            <p:nvSpPr>
              <p:cNvPr id="8" name="Content Placeholder 7">
                <a:extLst>
                  <a:ext uri="{FF2B5EF4-FFF2-40B4-BE49-F238E27FC236}">
                    <a16:creationId xmlns:a16="http://schemas.microsoft.com/office/drawing/2014/main" id="{7652914D-BFAA-4057-BB56-70A6D20D6E98}"/>
                  </a:ext>
                </a:extLst>
              </p:cNvPr>
              <p:cNvSpPr>
                <a:spLocks noGrp="1" noRot="1" noChangeAspect="1" noMove="1" noResize="1" noEditPoints="1" noAdjustHandles="1" noChangeArrowheads="1" noChangeShapeType="1" noTextEdit="1"/>
              </p:cNvSpPr>
              <p:nvPr>
                <p:ph sz="half" idx="1"/>
              </p:nvPr>
            </p:nvSpPr>
            <p:spPr>
              <a:xfrm>
                <a:off x="358140" y="913009"/>
                <a:ext cx="6160898" cy="5022216"/>
              </a:xfrm>
              <a:blipFill>
                <a:blip r:embed="rId3"/>
                <a:stretch>
                  <a:fillRect l="-1386" t="-1578" r="-2574"/>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E6077756-D90B-4836-929C-FC61A512FE43}"/>
              </a:ext>
            </a:extLst>
          </p:cNvPr>
          <p:cNvPicPr>
            <a:picLocks noGrp="1" noChangeAspect="1"/>
          </p:cNvPicPr>
          <p:nvPr>
            <p:ph sz="half" idx="2"/>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9038" y="785914"/>
            <a:ext cx="5661025" cy="4245768"/>
          </a:xfrm>
        </p:spPr>
      </p:pic>
      <p:sp>
        <p:nvSpPr>
          <p:cNvPr id="7" name="Title 6">
            <a:extLst>
              <a:ext uri="{FF2B5EF4-FFF2-40B4-BE49-F238E27FC236}">
                <a16:creationId xmlns:a16="http://schemas.microsoft.com/office/drawing/2014/main" id="{58991E9B-FFDA-45EE-8397-1ECF57205F90}"/>
              </a:ext>
            </a:extLst>
          </p:cNvPr>
          <p:cNvSpPr>
            <a:spLocks noGrp="1"/>
          </p:cNvSpPr>
          <p:nvPr>
            <p:ph type="title"/>
          </p:nvPr>
        </p:nvSpPr>
        <p:spPr/>
        <p:txBody>
          <a:bodyPr/>
          <a:lstStyle/>
          <a:p>
            <a:r>
              <a:rPr lang="en-US" dirty="0"/>
              <a:t>Insights from Employing Regression Models</a:t>
            </a:r>
          </a:p>
        </p:txBody>
      </p:sp>
      <p:sp>
        <p:nvSpPr>
          <p:cNvPr id="12" name="Rectangle 11">
            <a:extLst>
              <a:ext uri="{FF2B5EF4-FFF2-40B4-BE49-F238E27FC236}">
                <a16:creationId xmlns:a16="http://schemas.microsoft.com/office/drawing/2014/main" id="{67F190BC-E22C-4364-9964-DC084EAF5539}"/>
              </a:ext>
            </a:extLst>
          </p:cNvPr>
          <p:cNvSpPr/>
          <p:nvPr/>
        </p:nvSpPr>
        <p:spPr>
          <a:xfrm>
            <a:off x="358140" y="5570245"/>
            <a:ext cx="9605666" cy="75713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sz="2400" dirty="0">
                <a:solidFill>
                  <a:srgbClr val="2F2F2F"/>
                </a:solidFill>
                <a:latin typeface="Arial" panose="020B0604020202020204" pitchFamily="34" charset="0"/>
                <a:cs typeface="Arial" panose="020B0604020202020204" pitchFamily="34" charset="0"/>
              </a:rPr>
              <a:t>Both models take little processing time to initialize, fit, and score and may be quickly assessed.</a:t>
            </a:r>
          </a:p>
        </p:txBody>
      </p:sp>
      <p:sp>
        <p:nvSpPr>
          <p:cNvPr id="13" name="Rectangle 12">
            <a:extLst>
              <a:ext uri="{FF2B5EF4-FFF2-40B4-BE49-F238E27FC236}">
                <a16:creationId xmlns:a16="http://schemas.microsoft.com/office/drawing/2014/main" id="{38BA9EC3-E685-43D3-9726-ED175A03C4A8}"/>
              </a:ext>
            </a:extLst>
          </p:cNvPr>
          <p:cNvSpPr/>
          <p:nvPr/>
        </p:nvSpPr>
        <p:spPr>
          <a:xfrm>
            <a:off x="6780266" y="4930017"/>
            <a:ext cx="5138568" cy="646331"/>
          </a:xfrm>
          <a:prstGeom prst="rect">
            <a:avLst/>
          </a:prstGeom>
        </p:spPr>
        <p:txBody>
          <a:bodyPr wrap="square">
            <a:spAutoFit/>
          </a:bodyPr>
          <a:lstStyle/>
          <a:p>
            <a:r>
              <a:rPr lang="en-US" dirty="0"/>
              <a:t>Education level alone does not correlate strongly enough with income in the </a:t>
            </a:r>
            <a:r>
              <a:rPr lang="en-US" dirty="0" err="1"/>
              <a:t>OkCupid</a:t>
            </a:r>
            <a:r>
              <a:rPr lang="en-US" dirty="0"/>
              <a:t> data provided. </a:t>
            </a:r>
          </a:p>
        </p:txBody>
      </p:sp>
      <p:pic>
        <p:nvPicPr>
          <p:cNvPr id="14" name="Picture 13">
            <a:extLst>
              <a:ext uri="{FF2B5EF4-FFF2-40B4-BE49-F238E27FC236}">
                <a16:creationId xmlns:a16="http://schemas.microsoft.com/office/drawing/2014/main" id="{54CE39AA-377B-4A04-A2C5-8B75B6360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10067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K Nearest Neighbors Classification</a:t>
            </a:r>
          </a:p>
        </p:txBody>
      </p:sp>
      <p:sp>
        <p:nvSpPr>
          <p:cNvPr id="8" name="Content Placeholder 7">
            <a:extLst>
              <a:ext uri="{FF2B5EF4-FFF2-40B4-BE49-F238E27FC236}">
                <a16:creationId xmlns:a16="http://schemas.microsoft.com/office/drawing/2014/main" id="{A9AE55EB-D54B-448E-BD08-4035917B2E63}"/>
              </a:ext>
            </a:extLst>
          </p:cNvPr>
          <p:cNvSpPr>
            <a:spLocks noGrp="1"/>
          </p:cNvSpPr>
          <p:nvPr>
            <p:ph sz="half" idx="2"/>
          </p:nvPr>
        </p:nvSpPr>
        <p:spPr>
          <a:xfrm>
            <a:off x="358140" y="1697729"/>
            <a:ext cx="5639435" cy="4491933"/>
          </a:xfrm>
        </p:spPr>
        <p:txBody>
          <a:bodyPr/>
          <a:lstStyle/>
          <a:p>
            <a:r>
              <a:rPr lang="en-US" dirty="0"/>
              <a:t>Input Feature data:</a:t>
            </a:r>
          </a:p>
          <a:p>
            <a:pPr lvl="1"/>
            <a:r>
              <a:rPr lang="en-US" dirty="0"/>
              <a:t>Features `</a:t>
            </a:r>
            <a:r>
              <a:rPr lang="en-US" dirty="0" err="1"/>
              <a:t>job_code</a:t>
            </a:r>
            <a:r>
              <a:rPr lang="en-US" dirty="0"/>
              <a:t>` and `</a:t>
            </a:r>
            <a:r>
              <a:rPr lang="en-US" dirty="0" err="1"/>
              <a:t>diet_code</a:t>
            </a:r>
            <a:r>
              <a:rPr lang="en-US" dirty="0"/>
              <a:t>`</a:t>
            </a:r>
          </a:p>
          <a:p>
            <a:pPr lvl="1"/>
            <a:r>
              <a:rPr lang="en-US" dirty="0"/>
              <a:t>Input data cleaned to remove dietary preferences other than “*anything* and *vegan*/*vegetarian*. </a:t>
            </a:r>
          </a:p>
          <a:p>
            <a:r>
              <a:rPr lang="en-US" dirty="0"/>
              <a:t>Input Labels data:</a:t>
            </a:r>
          </a:p>
          <a:p>
            <a:pPr lvl="1"/>
            <a:r>
              <a:rPr lang="en-US" dirty="0"/>
              <a:t>`</a:t>
            </a:r>
            <a:r>
              <a:rPr lang="en-US" dirty="0" err="1"/>
              <a:t>sex_code</a:t>
            </a:r>
            <a:r>
              <a:rPr lang="en-US" dirty="0"/>
              <a:t>` - the binary representation of male/female</a:t>
            </a:r>
          </a:p>
          <a:p>
            <a:r>
              <a:rPr lang="en-US" dirty="0"/>
              <a:t>Model initialization, fitting, and scoring time: 0.432 seconds / trial</a:t>
            </a:r>
          </a:p>
          <a:p>
            <a:endParaRPr lang="en-US" dirty="0"/>
          </a:p>
        </p:txBody>
      </p:sp>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Support Vector Machine Classification</a:t>
            </a:r>
          </a:p>
        </p:txBody>
      </p:sp>
      <p:sp>
        <p:nvSpPr>
          <p:cNvPr id="10" name="Content Placeholder 9">
            <a:extLst>
              <a:ext uri="{FF2B5EF4-FFF2-40B4-BE49-F238E27FC236}">
                <a16:creationId xmlns:a16="http://schemas.microsoft.com/office/drawing/2014/main" id="{3B9CAF3C-59BA-4780-9482-7B8A14647793}"/>
              </a:ext>
            </a:extLst>
          </p:cNvPr>
          <p:cNvSpPr>
            <a:spLocks noGrp="1"/>
          </p:cNvSpPr>
          <p:nvPr>
            <p:ph sz="quarter" idx="4"/>
          </p:nvPr>
        </p:nvSpPr>
        <p:spPr>
          <a:xfrm>
            <a:off x="6172200" y="1697729"/>
            <a:ext cx="5692140" cy="4491934"/>
          </a:xfrm>
        </p:spPr>
        <p:txBody>
          <a:bodyPr/>
          <a:lstStyle/>
          <a:p>
            <a:r>
              <a:rPr lang="en-US" dirty="0"/>
              <a:t>Input Feature data:</a:t>
            </a:r>
          </a:p>
          <a:p>
            <a:pPr lvl="1"/>
            <a:r>
              <a:rPr lang="en-US" dirty="0"/>
              <a:t>Features `</a:t>
            </a:r>
            <a:r>
              <a:rPr lang="en-US" dirty="0" err="1"/>
              <a:t>job_code</a:t>
            </a:r>
            <a:r>
              <a:rPr lang="en-US" dirty="0"/>
              <a:t>` and `</a:t>
            </a:r>
            <a:r>
              <a:rPr lang="en-US" dirty="0" err="1"/>
              <a:t>diet_code</a:t>
            </a:r>
            <a:r>
              <a:rPr lang="en-US" dirty="0"/>
              <a:t>`</a:t>
            </a:r>
          </a:p>
          <a:p>
            <a:pPr lvl="1"/>
            <a:r>
              <a:rPr lang="en-US" dirty="0"/>
              <a:t>Input data cleaned to remove dietary preferences other than “*anything* and *vegan*/*vegetarian*. </a:t>
            </a:r>
          </a:p>
          <a:p>
            <a:r>
              <a:rPr lang="en-US" dirty="0"/>
              <a:t>Input Labels data:</a:t>
            </a:r>
          </a:p>
          <a:p>
            <a:pPr lvl="1"/>
            <a:r>
              <a:rPr lang="en-US" dirty="0"/>
              <a:t>`</a:t>
            </a:r>
            <a:r>
              <a:rPr lang="en-US" dirty="0" err="1"/>
              <a:t>sex_code</a:t>
            </a:r>
            <a:r>
              <a:rPr lang="en-US" dirty="0"/>
              <a:t>` - the binary representation of male/female</a:t>
            </a:r>
          </a:p>
          <a:p>
            <a:r>
              <a:rPr lang="en-US" dirty="0"/>
              <a:t>Uses the Radial Basis Function kernel</a:t>
            </a:r>
          </a:p>
          <a:p>
            <a:r>
              <a:rPr lang="en-US" dirty="0"/>
              <a:t>Monte Carlo trials reveals performance is indifferent to gamma. (0.05 to 100)</a:t>
            </a:r>
          </a:p>
          <a:p>
            <a:r>
              <a:rPr lang="en-US" dirty="0"/>
              <a:t>Model initialization, fitting, and scoring takes significant time: 11.833 sec / trial</a:t>
            </a:r>
          </a:p>
          <a:p>
            <a:endParaRPr lang="en-US" dirty="0"/>
          </a:p>
          <a:p>
            <a:pPr lvl="1"/>
            <a:endParaRPr lang="en-US" dirty="0"/>
          </a:p>
        </p:txBody>
      </p:sp>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Classification Models Surveyed</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9040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a:extLst>
              <a:ext uri="{FF2B5EF4-FFF2-40B4-BE49-F238E27FC236}">
                <a16:creationId xmlns:a16="http://schemas.microsoft.com/office/drawing/2014/main" id="{217867A4-6456-4D51-B9D3-92895F61B8F6}"/>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270" y="592421"/>
            <a:ext cx="8176590" cy="6122067"/>
          </a:xfrm>
        </p:spPr>
      </p:pic>
      <p:sp>
        <p:nvSpPr>
          <p:cNvPr id="2" name="Title 1">
            <a:extLst>
              <a:ext uri="{FF2B5EF4-FFF2-40B4-BE49-F238E27FC236}">
                <a16:creationId xmlns:a16="http://schemas.microsoft.com/office/drawing/2014/main" id="{616559B6-5D59-499F-8078-3E4B667039F4}"/>
              </a:ext>
            </a:extLst>
          </p:cNvPr>
          <p:cNvSpPr>
            <a:spLocks noGrp="1"/>
          </p:cNvSpPr>
          <p:nvPr>
            <p:ph type="title"/>
          </p:nvPr>
        </p:nvSpPr>
        <p:spPr/>
        <p:txBody>
          <a:bodyPr/>
          <a:lstStyle/>
          <a:p>
            <a:r>
              <a:rPr lang="en-US" dirty="0"/>
              <a:t>K Nearest Neighbors Classifier Setup</a:t>
            </a:r>
          </a:p>
        </p:txBody>
      </p:sp>
      <p:sp>
        <p:nvSpPr>
          <p:cNvPr id="10" name="TextBox 9">
            <a:extLst>
              <a:ext uri="{FF2B5EF4-FFF2-40B4-BE49-F238E27FC236}">
                <a16:creationId xmlns:a16="http://schemas.microsoft.com/office/drawing/2014/main" id="{C244AC68-E40F-458B-ABC1-C8A1A7D62C3B}"/>
              </a:ext>
            </a:extLst>
          </p:cNvPr>
          <p:cNvSpPr txBox="1"/>
          <p:nvPr/>
        </p:nvSpPr>
        <p:spPr>
          <a:xfrm>
            <a:off x="3598153" y="5543060"/>
            <a:ext cx="1798983" cy="338554"/>
          </a:xfrm>
          <a:prstGeom prst="rect">
            <a:avLst/>
          </a:prstGeom>
          <a:noFill/>
        </p:spPr>
        <p:txBody>
          <a:bodyPr wrap="square" rtlCol="0">
            <a:spAutoFit/>
          </a:bodyPr>
          <a:lstStyle/>
          <a:p>
            <a:r>
              <a:rPr lang="en-US" sz="1600" dirty="0">
                <a:solidFill>
                  <a:schemeClr val="accent6">
                    <a:lumMod val="75000"/>
                  </a:schemeClr>
                </a:solidFill>
                <a:latin typeface="Arial" panose="020B0604020202020204" pitchFamily="34" charset="0"/>
                <a:cs typeface="Arial" panose="020B0604020202020204" pitchFamily="34" charset="0"/>
              </a:rPr>
              <a:t>Optimal k=19</a:t>
            </a:r>
          </a:p>
        </p:txBody>
      </p:sp>
      <p:sp>
        <p:nvSpPr>
          <p:cNvPr id="23" name="Rectangle 22">
            <a:extLst>
              <a:ext uri="{FF2B5EF4-FFF2-40B4-BE49-F238E27FC236}">
                <a16:creationId xmlns:a16="http://schemas.microsoft.com/office/drawing/2014/main" id="{8ACB27B6-C6DA-4679-A7D5-EF053DD32F24}"/>
              </a:ext>
            </a:extLst>
          </p:cNvPr>
          <p:cNvSpPr/>
          <p:nvPr/>
        </p:nvSpPr>
        <p:spPr>
          <a:xfrm>
            <a:off x="7312657" y="1514407"/>
            <a:ext cx="4322101" cy="4278094"/>
          </a:xfrm>
          <a:prstGeom prst="rect">
            <a:avLst/>
          </a:prstGeom>
        </p:spPr>
        <p:txBody>
          <a:bodyPr wrap="square">
            <a:spAutoFit/>
          </a:bodyPr>
          <a:lstStyle/>
          <a:p>
            <a:pPr lvl="1"/>
            <a:r>
              <a:rPr lang="en-US" sz="1700" dirty="0"/>
              <a:t>For our classification model we are seeking to identify the sex of a user based on career field and dietary preferences. </a:t>
            </a:r>
          </a:p>
          <a:p>
            <a:pPr lvl="1"/>
            <a:endParaRPr lang="en-US" sz="1700" dirty="0"/>
          </a:p>
          <a:p>
            <a:pPr lvl="1"/>
            <a:r>
              <a:rPr lang="en-US" sz="1700" dirty="0"/>
              <a:t>Since both sexes appear with roughly equal measure, the model’s accuracy score should be the dominant driver for choosing k.</a:t>
            </a:r>
          </a:p>
          <a:p>
            <a:pPr lvl="1"/>
            <a:endParaRPr lang="en-US" sz="1700" dirty="0"/>
          </a:p>
          <a:p>
            <a:pPr lvl="1"/>
            <a:r>
              <a:rPr lang="en-US" sz="1700" dirty="0"/>
              <a:t>That stated, there is no reason to choose k such that the secondary metrics of precision and recall suffer.</a:t>
            </a:r>
          </a:p>
          <a:p>
            <a:pPr lvl="1"/>
            <a:endParaRPr lang="en-US" sz="1700" dirty="0"/>
          </a:p>
          <a:p>
            <a:pPr lvl="1"/>
            <a:r>
              <a:rPr lang="en-US" sz="1700" dirty="0"/>
              <a:t>With these considerations, trials reveal k=19 as the optimal number of nearest neighbors for the classifier.</a:t>
            </a:r>
          </a:p>
        </p:txBody>
      </p:sp>
      <p:pic>
        <p:nvPicPr>
          <p:cNvPr id="24" name="Picture 23">
            <a:extLst>
              <a:ext uri="{FF2B5EF4-FFF2-40B4-BE49-F238E27FC236}">
                <a16:creationId xmlns:a16="http://schemas.microsoft.com/office/drawing/2014/main" id="{B0BF1741-5882-4F51-8D9A-2FBE8029B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3109265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E6E148F2-705E-4334-A8EC-CF2DB6967EF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1565" y="1663979"/>
            <a:ext cx="5692775" cy="4042207"/>
          </a:xfrm>
        </p:spPr>
      </p:pic>
      <p:pic>
        <p:nvPicPr>
          <p:cNvPr id="15" name="Content Placeholder 14">
            <a:extLst>
              <a:ext uri="{FF2B5EF4-FFF2-40B4-BE49-F238E27FC236}">
                <a16:creationId xmlns:a16="http://schemas.microsoft.com/office/drawing/2014/main" id="{1C173C19-C5D4-4BD7-9E52-6345430DED8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4133" y="1650123"/>
            <a:ext cx="5408084" cy="4056063"/>
          </a:xfrm>
        </p:spPr>
      </p:pic>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K Nearest Neighbors Classification</a:t>
            </a:r>
          </a:p>
        </p:txBody>
      </p:sp>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Support Vector Machine Classification</a:t>
            </a:r>
          </a:p>
        </p:txBody>
      </p:sp>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Classification Model Results</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13" name="TextBox 12">
            <a:extLst>
              <a:ext uri="{FF2B5EF4-FFF2-40B4-BE49-F238E27FC236}">
                <a16:creationId xmlns:a16="http://schemas.microsoft.com/office/drawing/2014/main" id="{9E6CAB3B-A4F0-4E83-829F-FD10DA8FE451}"/>
              </a:ext>
            </a:extLst>
          </p:cNvPr>
          <p:cNvSpPr txBox="1"/>
          <p:nvPr/>
        </p:nvSpPr>
        <p:spPr>
          <a:xfrm>
            <a:off x="815043" y="5632496"/>
            <a:ext cx="4725627" cy="369332"/>
          </a:xfrm>
          <a:prstGeom prst="rect">
            <a:avLst/>
          </a:prstGeom>
          <a:noFill/>
        </p:spPr>
        <p:txBody>
          <a:bodyPr wrap="square" rtlCol="0">
            <a:spAutoFit/>
          </a:bodyPr>
          <a:lstStyle/>
          <a:p>
            <a:r>
              <a:rPr lang="en-US" dirty="0">
                <a:solidFill>
                  <a:srgbClr val="51ACC5"/>
                </a:solidFill>
              </a:rPr>
              <a:t>Accuracy Score: 0.617232</a:t>
            </a:r>
          </a:p>
        </p:txBody>
      </p:sp>
      <p:sp>
        <p:nvSpPr>
          <p:cNvPr id="14" name="TextBox 13">
            <a:extLst>
              <a:ext uri="{FF2B5EF4-FFF2-40B4-BE49-F238E27FC236}">
                <a16:creationId xmlns:a16="http://schemas.microsoft.com/office/drawing/2014/main" id="{B88C0028-2DA6-4E7F-A1A7-4B945AE0AFAF}"/>
              </a:ext>
            </a:extLst>
          </p:cNvPr>
          <p:cNvSpPr txBox="1"/>
          <p:nvPr/>
        </p:nvSpPr>
        <p:spPr>
          <a:xfrm>
            <a:off x="6507797" y="5612255"/>
            <a:ext cx="5020946" cy="369332"/>
          </a:xfrm>
          <a:prstGeom prst="rect">
            <a:avLst/>
          </a:prstGeom>
          <a:noFill/>
        </p:spPr>
        <p:txBody>
          <a:bodyPr wrap="square" rtlCol="0">
            <a:spAutoFit/>
          </a:bodyPr>
          <a:lstStyle/>
          <a:p>
            <a:r>
              <a:rPr lang="en-US" dirty="0">
                <a:solidFill>
                  <a:srgbClr val="51ACC5"/>
                </a:solidFill>
              </a:rPr>
              <a:t>Accuracy Score: 0.623588</a:t>
            </a:r>
          </a:p>
        </p:txBody>
      </p:sp>
      <p:sp>
        <p:nvSpPr>
          <p:cNvPr id="21" name="Rectangle 20">
            <a:extLst>
              <a:ext uri="{FF2B5EF4-FFF2-40B4-BE49-F238E27FC236}">
                <a16:creationId xmlns:a16="http://schemas.microsoft.com/office/drawing/2014/main" id="{5C2EB92F-6839-4306-BE99-6101CF4E7729}"/>
              </a:ext>
            </a:extLst>
          </p:cNvPr>
          <p:cNvSpPr/>
          <p:nvPr/>
        </p:nvSpPr>
        <p:spPr>
          <a:xfrm>
            <a:off x="8419982" y="3748577"/>
            <a:ext cx="2940504" cy="1477328"/>
          </a:xfrm>
          <a:prstGeom prst="rect">
            <a:avLst/>
          </a:prstGeom>
        </p:spPr>
        <p:txBody>
          <a:bodyPr wrap="square">
            <a:spAutoFit/>
          </a:bodyPr>
          <a:lstStyle/>
          <a:p>
            <a:r>
              <a:rPr lang="en-US" dirty="0"/>
              <a:t>Performance is relatively indifferent to gamma values surveyed although there is a slight performance gain when gamma &gt; 6.4  </a:t>
            </a:r>
          </a:p>
        </p:txBody>
      </p:sp>
    </p:spTree>
    <p:extLst>
      <p:ext uri="{BB962C8B-B14F-4D97-AF65-F5344CB8AC3E}">
        <p14:creationId xmlns:p14="http://schemas.microsoft.com/office/powerpoint/2010/main" val="1618225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961B6-517B-405D-8912-A200FD5A8228}"/>
              </a:ext>
            </a:extLst>
          </p:cNvPr>
          <p:cNvSpPr>
            <a:spLocks noGrp="1"/>
          </p:cNvSpPr>
          <p:nvPr>
            <p:ph type="title"/>
          </p:nvPr>
        </p:nvSpPr>
        <p:spPr/>
        <p:txBody>
          <a:bodyPr/>
          <a:lstStyle/>
          <a:p>
            <a:r>
              <a:rPr lang="en-US" dirty="0"/>
              <a:t>Machine Learning Model Conclusions</a:t>
            </a:r>
          </a:p>
        </p:txBody>
      </p:sp>
      <p:sp>
        <p:nvSpPr>
          <p:cNvPr id="3" name="Content Placeholder 2">
            <a:extLst>
              <a:ext uri="{FF2B5EF4-FFF2-40B4-BE49-F238E27FC236}">
                <a16:creationId xmlns:a16="http://schemas.microsoft.com/office/drawing/2014/main" id="{CB1AFBD2-A9E6-4845-9D13-DA433C2D2548}"/>
              </a:ext>
            </a:extLst>
          </p:cNvPr>
          <p:cNvSpPr>
            <a:spLocks noGrp="1"/>
          </p:cNvSpPr>
          <p:nvPr>
            <p:ph idx="1"/>
          </p:nvPr>
        </p:nvSpPr>
        <p:spPr/>
        <p:txBody>
          <a:bodyPr/>
          <a:lstStyle/>
          <a:p>
            <a:r>
              <a:rPr lang="en-US" dirty="0"/>
              <a:t>Good models generally have performance &gt; 0.7</a:t>
            </a:r>
          </a:p>
          <a:p>
            <a:r>
              <a:rPr lang="en-US" dirty="0"/>
              <a:t>Regression Models</a:t>
            </a:r>
          </a:p>
          <a:p>
            <a:pPr lvl="1"/>
            <a:r>
              <a:rPr lang="en-US" dirty="0"/>
              <a:t>Less than 20% of data records viable</a:t>
            </a:r>
          </a:p>
          <a:p>
            <a:pPr lvl="1"/>
            <a:r>
              <a:rPr lang="en-US" dirty="0"/>
              <a:t>Outliers with </a:t>
            </a:r>
          </a:p>
          <a:p>
            <a:endParaRPr lang="en-US" dirty="0"/>
          </a:p>
          <a:p>
            <a:endParaRPr lang="en-US" dirty="0"/>
          </a:p>
          <a:p>
            <a:r>
              <a:rPr lang="en-US" dirty="0"/>
              <a:t>Classification Models performed better than Regression Models but have room for improvement</a:t>
            </a:r>
          </a:p>
          <a:p>
            <a:r>
              <a:rPr lang="en-US" dirty="0"/>
              <a:t>There was no significant difference in accuracy performance between the k-NN and SVM classification models, but the SVM takes substantially longer to complete per trial.  </a:t>
            </a:r>
          </a:p>
          <a:p>
            <a:endParaRPr lang="en-US" dirty="0"/>
          </a:p>
        </p:txBody>
      </p:sp>
      <p:pic>
        <p:nvPicPr>
          <p:cNvPr id="4" name="Picture 3">
            <a:extLst>
              <a:ext uri="{FF2B5EF4-FFF2-40B4-BE49-F238E27FC236}">
                <a16:creationId xmlns:a16="http://schemas.microsoft.com/office/drawing/2014/main" id="{185B8814-5C6A-47D2-BCE4-570902BCC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5" name="Explosion: 8 Points 4">
            <a:extLst>
              <a:ext uri="{FF2B5EF4-FFF2-40B4-BE49-F238E27FC236}">
                <a16:creationId xmlns:a16="http://schemas.microsoft.com/office/drawing/2014/main" id="{C158503C-B029-40DB-A904-668A7EC3B3E2}"/>
              </a:ext>
            </a:extLst>
          </p:cNvPr>
          <p:cNvSpPr/>
          <p:nvPr/>
        </p:nvSpPr>
        <p:spPr>
          <a:xfrm>
            <a:off x="10528972" y="-18915"/>
            <a:ext cx="1663028" cy="1380216"/>
          </a:xfrm>
          <a:prstGeom prst="irregularSeal1">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8508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7B85-0E15-43C0-A7F6-B8BF3032E2E9}"/>
              </a:ext>
            </a:extLst>
          </p:cNvPr>
          <p:cNvSpPr>
            <a:spLocks noGrp="1"/>
          </p:cNvSpPr>
          <p:nvPr>
            <p:ph type="title"/>
          </p:nvPr>
        </p:nvSpPr>
        <p:spPr/>
        <p:txBody>
          <a:bodyPr/>
          <a:lstStyle/>
          <a:p>
            <a:r>
              <a:rPr lang="en-US" dirty="0"/>
              <a:t>Enabling More Accurate ML Models</a:t>
            </a:r>
          </a:p>
        </p:txBody>
      </p:sp>
      <p:sp>
        <p:nvSpPr>
          <p:cNvPr id="3" name="Content Placeholder 2">
            <a:extLst>
              <a:ext uri="{FF2B5EF4-FFF2-40B4-BE49-F238E27FC236}">
                <a16:creationId xmlns:a16="http://schemas.microsoft.com/office/drawing/2014/main" id="{C24B357E-D94C-4FFD-972B-8B41B32D667A}"/>
              </a:ext>
            </a:extLst>
          </p:cNvPr>
          <p:cNvSpPr>
            <a:spLocks noGrp="1"/>
          </p:cNvSpPr>
          <p:nvPr>
            <p:ph idx="1"/>
          </p:nvPr>
        </p:nvSpPr>
        <p:spPr>
          <a:xfrm>
            <a:off x="358140" y="1447469"/>
            <a:ext cx="11506200" cy="5087303"/>
          </a:xfrm>
        </p:spPr>
        <p:txBody>
          <a:bodyPr/>
          <a:lstStyle/>
          <a:p>
            <a:r>
              <a:rPr lang="en-US" dirty="0"/>
              <a:t>Augmenting at least two of the primary data features used with new information would enable the development of more accurate machine learning models. </a:t>
            </a:r>
          </a:p>
          <a:p>
            <a:endParaRPr lang="en-US" dirty="0"/>
          </a:p>
          <a:p>
            <a:pPr lvl="1"/>
            <a:r>
              <a:rPr lang="en-US" dirty="0"/>
              <a:t>The </a:t>
            </a:r>
            <a:r>
              <a:rPr lang="en-US" dirty="0">
                <a:solidFill>
                  <a:srgbClr val="51ACC5"/>
                </a:solidFill>
              </a:rPr>
              <a:t>Job Field </a:t>
            </a:r>
            <a:r>
              <a:rPr lang="en-US" dirty="0"/>
              <a:t>feature as it stands right now is not sufficient enough to enable regression models to predict income. For example, the “Medicine / Health” field could conceivably include users with diverse positions ranging from Pharmacy Technician to Neurosurgeon. Thus it is also safe to assume a wide variance in reported incomes, even within the same field. </a:t>
            </a:r>
            <a:r>
              <a:rPr lang="en-US" dirty="0">
                <a:solidFill>
                  <a:srgbClr val="51ACC5"/>
                </a:solidFill>
              </a:rPr>
              <a:t>Augmenting the Job Field data with Profession or Job Title is recommended.</a:t>
            </a:r>
          </a:p>
          <a:p>
            <a:pPr marL="457200" lvl="1" indent="0">
              <a:buNone/>
            </a:pPr>
            <a:endParaRPr lang="en-US" dirty="0"/>
          </a:p>
          <a:p>
            <a:pPr lvl="1"/>
            <a:r>
              <a:rPr lang="en-US" dirty="0"/>
              <a:t>Similar arguments can be made to augment </a:t>
            </a:r>
            <a:r>
              <a:rPr lang="en-US" dirty="0">
                <a:solidFill>
                  <a:srgbClr val="51ACC5"/>
                </a:solidFill>
              </a:rPr>
              <a:t>Education</a:t>
            </a:r>
            <a:r>
              <a:rPr lang="en-US" dirty="0"/>
              <a:t> with details on the field of study. For example, a user with a MS. in Electrical Engineering may in general earn more than a user with a M.A. in Literature but with current data, regression models treat both of these users as the same as they have an equivalent education level. </a:t>
            </a:r>
            <a:r>
              <a:rPr lang="en-US" dirty="0">
                <a:solidFill>
                  <a:srgbClr val="51ACC5"/>
                </a:solidFill>
              </a:rPr>
              <a:t>Augmenting the Education data with Field of Study or Degree Title is recommended.</a:t>
            </a:r>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B0CFCA01-F9C9-4ABA-B1E0-4B676EBE0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743306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6AAC-2001-48B1-A93F-0B4CBE9FA3E9}"/>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6F69CCDB-1F4C-42A0-A88D-74E8B4D19F53}"/>
              </a:ext>
            </a:extLst>
          </p:cNvPr>
          <p:cNvSpPr>
            <a:spLocks noGrp="1"/>
          </p:cNvSpPr>
          <p:nvPr>
            <p:ph idx="1"/>
          </p:nvPr>
        </p:nvSpPr>
        <p:spPr/>
        <p:txBody>
          <a:bodyPr/>
          <a:lstStyle/>
          <a:p>
            <a:r>
              <a:rPr lang="en-US" dirty="0"/>
              <a:t>Investigate the use of a Logistic Regression model to effectively classify a user’s sex when using the the same inputs fed to the k-NN and SVM models.</a:t>
            </a:r>
          </a:p>
          <a:p>
            <a:endParaRPr lang="en-US" dirty="0"/>
          </a:p>
          <a:p>
            <a:r>
              <a:rPr lang="en-US" dirty="0"/>
              <a:t>Augment Job Field and Education data as described with more granular information fields (e.g. job title and field of study).</a:t>
            </a:r>
          </a:p>
          <a:p>
            <a:endParaRPr lang="en-US" dirty="0"/>
          </a:p>
          <a:p>
            <a:r>
              <a:rPr lang="en-US" dirty="0"/>
              <a:t>Employing Naïve Bayes classification methods like </a:t>
            </a:r>
            <a:r>
              <a:rPr lang="en-US" dirty="0" err="1"/>
              <a:t>CountVectorizers</a:t>
            </a:r>
            <a:r>
              <a:rPr lang="en-US" dirty="0"/>
              <a:t> on profession titles and field of study inputs could provides a finer resolution data set that allows us to form subclasses and provide feature data that allows a regression model to more accurately predict a user’s income when it is not reported.</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297C20D0-E2A4-4481-97E0-D6E5F72C3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6" name="Explosion: 8 Points 5">
            <a:extLst>
              <a:ext uri="{FF2B5EF4-FFF2-40B4-BE49-F238E27FC236}">
                <a16:creationId xmlns:a16="http://schemas.microsoft.com/office/drawing/2014/main" id="{9586660E-4278-4D86-9A0C-08C32B4F974A}"/>
              </a:ext>
            </a:extLst>
          </p:cNvPr>
          <p:cNvSpPr/>
          <p:nvPr/>
        </p:nvSpPr>
        <p:spPr>
          <a:xfrm>
            <a:off x="10528972" y="-18915"/>
            <a:ext cx="1663028" cy="1380216"/>
          </a:xfrm>
          <a:prstGeom prst="irregularSeal1">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43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3613-D54B-435E-A6C0-04AE2A625823}"/>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EBDBA0A1-9A5A-4DA1-AEE2-1CF9E62136DA}"/>
              </a:ext>
            </a:extLst>
          </p:cNvPr>
          <p:cNvSpPr>
            <a:spLocks noGrp="1"/>
          </p:cNvSpPr>
          <p:nvPr>
            <p:ph idx="1"/>
          </p:nvPr>
        </p:nvSpPr>
        <p:spPr/>
        <p:txBody>
          <a:bodyPr/>
          <a:lstStyle/>
          <a:p>
            <a:pPr lvl="0"/>
            <a:r>
              <a:rPr lang="en-US" dirty="0">
                <a:solidFill>
                  <a:srgbClr val="51ACC5"/>
                </a:solidFill>
              </a:rPr>
              <a:t>at least two graphs containing exploration of the dataset</a:t>
            </a:r>
          </a:p>
          <a:p>
            <a:pPr lvl="0"/>
            <a:r>
              <a:rPr lang="en-US" dirty="0">
                <a:solidFill>
                  <a:srgbClr val="51ACC5"/>
                </a:solidFill>
              </a:rPr>
              <a:t>a statement of your question (or questions!) and how you arrived there </a:t>
            </a:r>
          </a:p>
          <a:p>
            <a:pPr lvl="0"/>
            <a:r>
              <a:rPr lang="en-US" dirty="0">
                <a:solidFill>
                  <a:srgbClr val="51ACC5"/>
                </a:solidFill>
              </a:rPr>
              <a:t>the explanation of at least two new columns you created and how you did it</a:t>
            </a:r>
          </a:p>
          <a:p>
            <a:pPr lvl="0"/>
            <a:r>
              <a:rPr lang="en-US" dirty="0"/>
              <a:t>the comparison between two classification approaches, including a qualitative discussion of simplicity, time to run the model, and accuracy, precision, and/or recall</a:t>
            </a:r>
          </a:p>
          <a:p>
            <a:pPr lvl="0"/>
            <a:r>
              <a:rPr lang="en-US" dirty="0">
                <a:solidFill>
                  <a:srgbClr val="51ACC5"/>
                </a:solidFill>
              </a:rPr>
              <a:t>the comparison between two regression approaches, including a qualitative discussion of simplicity, time to run the model, and accuracy, precision, and/or recall</a:t>
            </a:r>
          </a:p>
          <a:p>
            <a:pPr lvl="0"/>
            <a:r>
              <a:rPr lang="en-US" dirty="0"/>
              <a:t>an overall conclusion, with a preliminary answer to your initial question(s), next steps, </a:t>
            </a:r>
            <a:r>
              <a:rPr lang="en-US" dirty="0">
                <a:solidFill>
                  <a:srgbClr val="51ACC5"/>
                </a:solidFill>
              </a:rPr>
              <a:t>and what other data you would like to have in order to better answer your question(s)</a:t>
            </a:r>
          </a:p>
        </p:txBody>
      </p:sp>
      <p:pic>
        <p:nvPicPr>
          <p:cNvPr id="4" name="Picture 3">
            <a:extLst>
              <a:ext uri="{FF2B5EF4-FFF2-40B4-BE49-F238E27FC236}">
                <a16:creationId xmlns:a16="http://schemas.microsoft.com/office/drawing/2014/main" id="{AACCAD93-90F0-42D5-9303-270582893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410539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05BC-AAB0-4134-B23B-87B638C23ED6}"/>
              </a:ext>
            </a:extLst>
          </p:cNvPr>
          <p:cNvSpPr>
            <a:spLocks noGrp="1"/>
          </p:cNvSpPr>
          <p:nvPr>
            <p:ph type="title"/>
          </p:nvPr>
        </p:nvSpPr>
        <p:spPr/>
        <p:txBody>
          <a:bodyPr/>
          <a:lstStyle/>
          <a:p>
            <a:r>
              <a:rPr lang="en-US" dirty="0"/>
              <a:t>Data Overview</a:t>
            </a:r>
          </a:p>
        </p:txBody>
      </p:sp>
      <p:sp>
        <p:nvSpPr>
          <p:cNvPr id="3" name="Content Placeholder 2">
            <a:extLst>
              <a:ext uri="{FF2B5EF4-FFF2-40B4-BE49-F238E27FC236}">
                <a16:creationId xmlns:a16="http://schemas.microsoft.com/office/drawing/2014/main" id="{5105F842-4D49-4357-9C34-CD00F2DD6B65}"/>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Data from </a:t>
            </a:r>
            <a:r>
              <a:rPr lang="en-US" dirty="0" err="1">
                <a:latin typeface="Arial" panose="020B0604020202020204" pitchFamily="34" charset="0"/>
                <a:cs typeface="Arial" panose="020B0604020202020204" pitchFamily="34" charset="0"/>
              </a:rPr>
              <a:t>OkCupid</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Useful as a self-reported census data</a:t>
            </a:r>
          </a:p>
          <a:p>
            <a:endParaRPr lang="en-US" dirty="0"/>
          </a:p>
          <a:p>
            <a:r>
              <a:rPr lang="en-US" dirty="0" err="1">
                <a:latin typeface="Arial" panose="020B0604020202020204" pitchFamily="34" charset="0"/>
                <a:cs typeface="Arial" panose="020B0604020202020204" pitchFamily="34" charset="0"/>
              </a:rPr>
              <a:t>OkCupid</a:t>
            </a:r>
            <a:r>
              <a:rPr lang="en-US" dirty="0">
                <a:latin typeface="Arial" panose="020B0604020202020204" pitchFamily="34" charset="0"/>
                <a:cs typeface="Arial" panose="020B0604020202020204" pitchFamily="34" charset="0"/>
              </a:rPr>
              <a:t>, also has many missing Income fields. Can we use other features in the data to generate a regression model to predict it? Perspective advertisers on the site would surely be interested in income levels of its user base.</a:t>
            </a:r>
          </a:p>
          <a:p>
            <a:endParaRPr lang="en-US" dirty="0"/>
          </a:p>
          <a:p>
            <a:r>
              <a:rPr lang="en-US" dirty="0">
                <a:latin typeface="Arial" panose="020B0604020202020204" pitchFamily="34" charset="0"/>
                <a:cs typeface="Arial" panose="020B0604020202020204" pitchFamily="34" charset="0"/>
              </a:rPr>
              <a:t>Outside can we use certain traits about an id</a:t>
            </a:r>
          </a:p>
        </p:txBody>
      </p:sp>
      <p:pic>
        <p:nvPicPr>
          <p:cNvPr id="6" name="Picture 5">
            <a:extLst>
              <a:ext uri="{FF2B5EF4-FFF2-40B4-BE49-F238E27FC236}">
                <a16:creationId xmlns:a16="http://schemas.microsoft.com/office/drawing/2014/main" id="{CB2E3121-7D53-44CB-BF2C-F73D71B34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8" name="Explosion: 8 Points 7">
            <a:extLst>
              <a:ext uri="{FF2B5EF4-FFF2-40B4-BE49-F238E27FC236}">
                <a16:creationId xmlns:a16="http://schemas.microsoft.com/office/drawing/2014/main" id="{832F3CAF-6726-4323-AA68-A5728DB401EE}"/>
              </a:ext>
            </a:extLst>
          </p:cNvPr>
          <p:cNvSpPr/>
          <p:nvPr/>
        </p:nvSpPr>
        <p:spPr>
          <a:xfrm>
            <a:off x="10528972" y="-18915"/>
            <a:ext cx="1663028" cy="1380216"/>
          </a:xfrm>
          <a:prstGeom prst="irregularSeal1">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946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2DB4-78B5-4D05-9213-91449A16FE88}"/>
              </a:ext>
            </a:extLst>
          </p:cNvPr>
          <p:cNvSpPr>
            <a:spLocks noGrp="1"/>
          </p:cNvSpPr>
          <p:nvPr>
            <p:ph type="title"/>
          </p:nvPr>
        </p:nvSpPr>
        <p:spPr/>
        <p:txBody>
          <a:bodyPr/>
          <a:lstStyle/>
          <a:p>
            <a:r>
              <a:rPr lang="en-US" dirty="0"/>
              <a:t>Inspecting Basic Demographics User Data</a:t>
            </a:r>
          </a:p>
        </p:txBody>
      </p:sp>
      <p:pic>
        <p:nvPicPr>
          <p:cNvPr id="5" name="Picture 4">
            <a:extLst>
              <a:ext uri="{FF2B5EF4-FFF2-40B4-BE49-F238E27FC236}">
                <a16:creationId xmlns:a16="http://schemas.microsoft.com/office/drawing/2014/main" id="{85495839-2959-45DA-A517-8DB393B948F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530" y="827133"/>
            <a:ext cx="5852172" cy="4389129"/>
          </a:xfrm>
          <a:prstGeom prst="rect">
            <a:avLst/>
          </a:prstGeom>
        </p:spPr>
      </p:pic>
      <p:pic>
        <p:nvPicPr>
          <p:cNvPr id="6" name="Picture 5">
            <a:extLst>
              <a:ext uri="{FF2B5EF4-FFF2-40B4-BE49-F238E27FC236}">
                <a16:creationId xmlns:a16="http://schemas.microsoft.com/office/drawing/2014/main" id="{92F3DC1C-014F-491F-9627-3A9005856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4" name="TextBox 3">
            <a:extLst>
              <a:ext uri="{FF2B5EF4-FFF2-40B4-BE49-F238E27FC236}">
                <a16:creationId xmlns:a16="http://schemas.microsoft.com/office/drawing/2014/main" id="{F87D196C-2A8F-4988-BC09-CB0102241819}"/>
              </a:ext>
            </a:extLst>
          </p:cNvPr>
          <p:cNvSpPr txBox="1"/>
          <p:nvPr/>
        </p:nvSpPr>
        <p:spPr>
          <a:xfrm>
            <a:off x="566530" y="5361270"/>
            <a:ext cx="11297810" cy="369332"/>
          </a:xfrm>
          <a:prstGeom prst="rect">
            <a:avLst/>
          </a:prstGeom>
          <a:noFill/>
        </p:spPr>
        <p:txBody>
          <a:bodyPr wrap="square" rtlCol="0">
            <a:spAutoFit/>
          </a:bodyPr>
          <a:lstStyle/>
          <a:p>
            <a:r>
              <a:rPr lang="en-US" dirty="0"/>
              <a:t>User data for age skews young with the data set having a median age of 30 years, and a 75</a:t>
            </a:r>
            <a:r>
              <a:rPr lang="en-US" baseline="30000" dirty="0"/>
              <a:t>th</a:t>
            </a:r>
            <a:r>
              <a:rPr lang="en-US" dirty="0"/>
              <a:t> percentile at 37 years old.</a:t>
            </a:r>
          </a:p>
        </p:txBody>
      </p:sp>
      <p:pic>
        <p:nvPicPr>
          <p:cNvPr id="9" name="Picture 8">
            <a:extLst>
              <a:ext uri="{FF2B5EF4-FFF2-40B4-BE49-F238E27FC236}">
                <a16:creationId xmlns:a16="http://schemas.microsoft.com/office/drawing/2014/main" id="{381D0118-0A99-4DE6-AD24-C0BF60C6520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5435" y="972141"/>
            <a:ext cx="5852172" cy="4389129"/>
          </a:xfrm>
          <a:prstGeom prst="rect">
            <a:avLst/>
          </a:prstGeom>
        </p:spPr>
      </p:pic>
    </p:spTree>
    <p:extLst>
      <p:ext uri="{BB962C8B-B14F-4D97-AF65-F5344CB8AC3E}">
        <p14:creationId xmlns:p14="http://schemas.microsoft.com/office/powerpoint/2010/main" val="135896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AF0E-4FF3-4537-B00B-AE90291D2735}"/>
              </a:ext>
            </a:extLst>
          </p:cNvPr>
          <p:cNvSpPr>
            <a:spLocks noGrp="1"/>
          </p:cNvSpPr>
          <p:nvPr>
            <p:ph type="title"/>
          </p:nvPr>
        </p:nvSpPr>
        <p:spPr/>
        <p:txBody>
          <a:bodyPr/>
          <a:lstStyle/>
          <a:p>
            <a:r>
              <a:rPr lang="en-US" dirty="0"/>
              <a:t>Inspecting User Income Data</a:t>
            </a:r>
          </a:p>
        </p:txBody>
      </p:sp>
      <p:pic>
        <p:nvPicPr>
          <p:cNvPr id="13" name="Picture 12">
            <a:extLst>
              <a:ext uri="{FF2B5EF4-FFF2-40B4-BE49-F238E27FC236}">
                <a16:creationId xmlns:a16="http://schemas.microsoft.com/office/drawing/2014/main" id="{8651FBF3-5CEE-4405-9A42-CF3B1070F40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80" t="6857" r="7362" b="11723"/>
          <a:stretch/>
        </p:blipFill>
        <p:spPr>
          <a:xfrm>
            <a:off x="4136571" y="1071801"/>
            <a:ext cx="8055429" cy="5078313"/>
          </a:xfrm>
          <a:prstGeom prst="rect">
            <a:avLst/>
          </a:prstGeom>
        </p:spPr>
      </p:pic>
      <p:sp>
        <p:nvSpPr>
          <p:cNvPr id="11" name="TextBox 10">
            <a:extLst>
              <a:ext uri="{FF2B5EF4-FFF2-40B4-BE49-F238E27FC236}">
                <a16:creationId xmlns:a16="http://schemas.microsoft.com/office/drawing/2014/main" id="{993D1253-097D-4029-B597-3F4C5D028A3F}"/>
              </a:ext>
            </a:extLst>
          </p:cNvPr>
          <p:cNvSpPr txBox="1"/>
          <p:nvPr/>
        </p:nvSpPr>
        <p:spPr>
          <a:xfrm>
            <a:off x="361849" y="1071801"/>
            <a:ext cx="3774722" cy="3416320"/>
          </a:xfrm>
          <a:prstGeom prst="rect">
            <a:avLst/>
          </a:prstGeom>
          <a:noFill/>
        </p:spPr>
        <p:txBody>
          <a:bodyPr wrap="square" rtlCol="0">
            <a:spAutoFit/>
          </a:bodyPr>
          <a:lstStyle/>
          <a:p>
            <a:r>
              <a:rPr lang="en-US" dirty="0"/>
              <a:t>The provided data set includes data for 59,946 users.</a:t>
            </a:r>
          </a:p>
          <a:p>
            <a:endParaRPr lang="en-US" dirty="0"/>
          </a:p>
          <a:p>
            <a:r>
              <a:rPr lang="en-US" dirty="0"/>
              <a:t>Unfortunately, inspection revealed that 80.8% of users provided no income data.</a:t>
            </a:r>
          </a:p>
          <a:p>
            <a:endParaRPr lang="en-US" dirty="0"/>
          </a:p>
          <a:p>
            <a:r>
              <a:rPr lang="en-US" dirty="0"/>
              <a:t>Income distribution for the remaining 11,504 users in the data set is presented along with a Five Number Summary.</a:t>
            </a:r>
          </a:p>
          <a:p>
            <a:endParaRPr lang="en-US" dirty="0"/>
          </a:p>
        </p:txBody>
      </p:sp>
      <p:graphicFrame>
        <p:nvGraphicFramePr>
          <p:cNvPr id="15" name="Table 14">
            <a:extLst>
              <a:ext uri="{FF2B5EF4-FFF2-40B4-BE49-F238E27FC236}">
                <a16:creationId xmlns:a16="http://schemas.microsoft.com/office/drawing/2014/main" id="{9297D2E4-C30C-4DC0-B564-4C2561300562}"/>
              </a:ext>
            </a:extLst>
          </p:cNvPr>
          <p:cNvGraphicFramePr>
            <a:graphicFrameLocks noGrp="1"/>
          </p:cNvGraphicFramePr>
          <p:nvPr>
            <p:extLst>
              <p:ext uri="{D42A27DB-BD31-4B8C-83A1-F6EECF244321}">
                <p14:modId xmlns:p14="http://schemas.microsoft.com/office/powerpoint/2010/main" val="2789771370"/>
              </p:ext>
            </p:extLst>
          </p:nvPr>
        </p:nvGraphicFramePr>
        <p:xfrm>
          <a:off x="358140" y="4290744"/>
          <a:ext cx="2818674" cy="1784122"/>
        </p:xfrm>
        <a:graphic>
          <a:graphicData uri="http://schemas.openxmlformats.org/drawingml/2006/table">
            <a:tbl>
              <a:tblPr firstRow="1" bandRow="1">
                <a:tableStyleId>{2D5ABB26-0587-4C30-8999-92F81FD0307C}</a:tableStyleId>
              </a:tblPr>
              <a:tblGrid>
                <a:gridCol w="1837509">
                  <a:extLst>
                    <a:ext uri="{9D8B030D-6E8A-4147-A177-3AD203B41FA5}">
                      <a16:colId xmlns:a16="http://schemas.microsoft.com/office/drawing/2014/main" val="3340587444"/>
                    </a:ext>
                  </a:extLst>
                </a:gridCol>
                <a:gridCol w="981165">
                  <a:extLst>
                    <a:ext uri="{9D8B030D-6E8A-4147-A177-3AD203B41FA5}">
                      <a16:colId xmlns:a16="http://schemas.microsoft.com/office/drawing/2014/main" val="182191663"/>
                    </a:ext>
                  </a:extLst>
                </a:gridCol>
              </a:tblGrid>
              <a:tr h="256475">
                <a:tc>
                  <a:txBody>
                    <a:bodyPr/>
                    <a:lstStyle/>
                    <a:p>
                      <a:r>
                        <a:rPr lang="en-US" sz="1600" dirty="0"/>
                        <a:t>Minimum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674749111"/>
                  </a:ext>
                </a:extLst>
              </a:tr>
              <a:tr h="256475">
                <a:tc>
                  <a:txBody>
                    <a:bodyPr/>
                    <a:lstStyle/>
                    <a:p>
                      <a:r>
                        <a:rPr lang="en-US" sz="1600" dirty="0"/>
                        <a:t>First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39734689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$50k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412542135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Third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208486121"/>
                  </a:ext>
                </a:extLst>
              </a:tr>
              <a:tr h="4430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Maximum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288087811"/>
                  </a:ext>
                </a:extLst>
              </a:tr>
            </a:tbl>
          </a:graphicData>
        </a:graphic>
      </p:graphicFrame>
      <p:sp>
        <p:nvSpPr>
          <p:cNvPr id="16" name="TextBox 15">
            <a:extLst>
              <a:ext uri="{FF2B5EF4-FFF2-40B4-BE49-F238E27FC236}">
                <a16:creationId xmlns:a16="http://schemas.microsoft.com/office/drawing/2014/main" id="{9E8AA04D-7E1D-4E8E-B8FC-0DEEC2076988}"/>
              </a:ext>
            </a:extLst>
          </p:cNvPr>
          <p:cNvSpPr txBox="1"/>
          <p:nvPr/>
        </p:nvSpPr>
        <p:spPr>
          <a:xfrm>
            <a:off x="3176814" y="6298811"/>
            <a:ext cx="7916091" cy="646331"/>
          </a:xfrm>
          <a:prstGeom prst="rect">
            <a:avLst/>
          </a:prstGeom>
          <a:noFill/>
        </p:spPr>
        <p:txBody>
          <a:bodyPr wrap="square" rtlCol="0">
            <a:spAutoFit/>
          </a:bodyPr>
          <a:lstStyle/>
          <a:p>
            <a:r>
              <a:rPr lang="en-US" dirty="0"/>
              <a:t>Interesting Observation: 6.2% of users report an income  in excess of $200k</a:t>
            </a:r>
          </a:p>
          <a:p>
            <a:endParaRPr lang="en-US" dirty="0"/>
          </a:p>
        </p:txBody>
      </p:sp>
      <p:pic>
        <p:nvPicPr>
          <p:cNvPr id="7" name="Picture 6">
            <a:extLst>
              <a:ext uri="{FF2B5EF4-FFF2-40B4-BE49-F238E27FC236}">
                <a16:creationId xmlns:a16="http://schemas.microsoft.com/office/drawing/2014/main" id="{8ED9497C-F6B4-4747-B920-82E2F8CCC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1381350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41EB-ABC3-469A-AC47-437E58BC2B86}"/>
              </a:ext>
            </a:extLst>
          </p:cNvPr>
          <p:cNvSpPr>
            <a:spLocks noGrp="1"/>
          </p:cNvSpPr>
          <p:nvPr>
            <p:ph type="title"/>
          </p:nvPr>
        </p:nvSpPr>
        <p:spPr/>
        <p:txBody>
          <a:bodyPr/>
          <a:lstStyle/>
          <a:p>
            <a:r>
              <a:rPr lang="en-US" dirty="0"/>
              <a:t>Questions to Provide Insights</a:t>
            </a:r>
          </a:p>
        </p:txBody>
      </p:sp>
      <p:sp>
        <p:nvSpPr>
          <p:cNvPr id="3" name="Content Placeholder 2">
            <a:extLst>
              <a:ext uri="{FF2B5EF4-FFF2-40B4-BE49-F238E27FC236}">
                <a16:creationId xmlns:a16="http://schemas.microsoft.com/office/drawing/2014/main" id="{B8075F70-A239-46A9-885D-F45702F1B03A}"/>
              </a:ext>
            </a:extLst>
          </p:cNvPr>
          <p:cNvSpPr>
            <a:spLocks noGrp="1"/>
          </p:cNvSpPr>
          <p:nvPr>
            <p:ph idx="1"/>
          </p:nvPr>
        </p:nvSpPr>
        <p:spPr/>
        <p:txBody>
          <a:bodyPr/>
          <a:lstStyle/>
          <a:p>
            <a:r>
              <a:rPr lang="en-US" dirty="0"/>
              <a:t>Perspective advertisers are interested in income levels of </a:t>
            </a:r>
            <a:r>
              <a:rPr lang="en-US" dirty="0" err="1"/>
              <a:t>OkCupid’s</a:t>
            </a:r>
            <a:r>
              <a:rPr lang="en-US" dirty="0"/>
              <a:t> user base. That said, the provided data set has many entries with missing Income information. Can we use other features such as education, age, and field of employment to </a:t>
            </a:r>
            <a:r>
              <a:rPr lang="en-US" dirty="0">
                <a:solidFill>
                  <a:srgbClr val="51ACC5"/>
                </a:solidFill>
              </a:rPr>
              <a:t>generate regression models to accurately predict a user’s income and populate the omitted data?</a:t>
            </a:r>
          </a:p>
          <a:p>
            <a:endParaRPr lang="en-US" dirty="0">
              <a:solidFill>
                <a:srgbClr val="51ACC5"/>
              </a:solidFill>
            </a:endParaRPr>
          </a:p>
          <a:p>
            <a:r>
              <a:rPr lang="en-US" dirty="0"/>
              <a:t>There is also an opportunity to take </a:t>
            </a:r>
            <a:r>
              <a:rPr lang="en-US" dirty="0" err="1"/>
              <a:t>OkCupid</a:t>
            </a:r>
            <a:r>
              <a:rPr lang="en-US" dirty="0"/>
              <a:t> data and gain insights that may appeal more broadly to advertisers. For example, advertisers have browser history metadata that allows them to deduce a user’s field of employment and whether or not they have dietary preferences like vegetarianism. Using </a:t>
            </a:r>
            <a:r>
              <a:rPr lang="en-US" dirty="0" err="1"/>
              <a:t>OkCupid</a:t>
            </a:r>
            <a:r>
              <a:rPr lang="en-US" dirty="0"/>
              <a:t> data, can we </a:t>
            </a:r>
            <a:r>
              <a:rPr lang="en-US" dirty="0">
                <a:solidFill>
                  <a:srgbClr val="51ACC5"/>
                </a:solidFill>
              </a:rPr>
              <a:t>generate a classification models to predict a user’s sex so that advertisers may augment their own data sets and develop even more targeted ads? </a:t>
            </a:r>
          </a:p>
        </p:txBody>
      </p:sp>
      <p:pic>
        <p:nvPicPr>
          <p:cNvPr id="4" name="Picture 3">
            <a:extLst>
              <a:ext uri="{FF2B5EF4-FFF2-40B4-BE49-F238E27FC236}">
                <a16:creationId xmlns:a16="http://schemas.microsoft.com/office/drawing/2014/main" id="{B87C01B4-FCFB-48CA-B9C5-3BC24DF55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4066199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1DBA-892D-4D69-826E-FFFF9E56C278}"/>
              </a:ext>
            </a:extLst>
          </p:cNvPr>
          <p:cNvSpPr>
            <a:spLocks noGrp="1"/>
          </p:cNvSpPr>
          <p:nvPr>
            <p:ph type="title"/>
          </p:nvPr>
        </p:nvSpPr>
        <p:spPr/>
        <p:txBody>
          <a:bodyPr/>
          <a:lstStyle/>
          <a:p>
            <a:r>
              <a:rPr lang="en-US" dirty="0"/>
              <a:t>Augmenting Data with New Columns</a:t>
            </a:r>
          </a:p>
        </p:txBody>
      </p:sp>
      <p:sp>
        <p:nvSpPr>
          <p:cNvPr id="3" name="Content Placeholder 2">
            <a:extLst>
              <a:ext uri="{FF2B5EF4-FFF2-40B4-BE49-F238E27FC236}">
                <a16:creationId xmlns:a16="http://schemas.microsoft.com/office/drawing/2014/main" id="{4D48C5AA-F731-4F3A-912C-BC6CF50207AE}"/>
              </a:ext>
            </a:extLst>
          </p:cNvPr>
          <p:cNvSpPr>
            <a:spLocks noGrp="1"/>
          </p:cNvSpPr>
          <p:nvPr>
            <p:ph idx="1"/>
          </p:nvPr>
        </p:nvSpPr>
        <p:spPr>
          <a:xfrm>
            <a:off x="358140" y="775252"/>
            <a:ext cx="11506200" cy="5401712"/>
          </a:xfrm>
        </p:spPr>
        <p:txBody>
          <a:bodyPr/>
          <a:lstStyle/>
          <a:p>
            <a:r>
              <a:rPr lang="en-US" dirty="0" err="1"/>
              <a:t>education_code</a:t>
            </a:r>
            <a:endParaRPr lang="en-US" dirty="0"/>
          </a:p>
          <a:p>
            <a:pPr lvl="1"/>
            <a:r>
              <a:rPr lang="en-US" dirty="0"/>
              <a:t>To use education level in the machine learning models, education level strings must be mapped to numbers. Further more, education level is a progressive trait so efforts were made to group similar education levels and linearize the data as shown in the python snippet below.</a:t>
            </a:r>
          </a:p>
          <a:p>
            <a:endParaRPr lang="en-US" dirty="0"/>
          </a:p>
          <a:p>
            <a:endParaRPr lang="en-US" dirty="0"/>
          </a:p>
          <a:p>
            <a:endParaRPr lang="en-US" dirty="0"/>
          </a:p>
          <a:p>
            <a:endParaRPr lang="en-US" dirty="0"/>
          </a:p>
          <a:p>
            <a:r>
              <a:rPr lang="en-US" dirty="0" err="1"/>
              <a:t>diet_code</a:t>
            </a:r>
            <a:r>
              <a:rPr lang="en-US" dirty="0"/>
              <a:t>:</a:t>
            </a:r>
          </a:p>
          <a:p>
            <a:pPr lvl="1"/>
            <a:r>
              <a:rPr lang="en-US" dirty="0"/>
              <a:t>To use diet in the machine learning models, strings again must be mapped to numbers. While this data is not linear, grouping dietary preferences into similar categories was completed: anything, vegetarian/vegan, influenced by religion, and other. Later, this grouping allowed exclusion of certain data (e.g. religious preferences and other) for testing the hypothesis).</a:t>
            </a:r>
          </a:p>
        </p:txBody>
      </p:sp>
      <p:sp>
        <p:nvSpPr>
          <p:cNvPr id="5" name="Rectangle 1">
            <a:extLst>
              <a:ext uri="{FF2B5EF4-FFF2-40B4-BE49-F238E27FC236}">
                <a16:creationId xmlns:a16="http://schemas.microsoft.com/office/drawing/2014/main" id="{ECC3018F-6150-42EE-A303-0425853E6744}"/>
              </a:ext>
            </a:extLst>
          </p:cNvPr>
          <p:cNvSpPr>
            <a:spLocks noChangeArrowheads="1"/>
          </p:cNvSpPr>
          <p:nvPr/>
        </p:nvSpPr>
        <p:spPr bwMode="auto">
          <a:xfrm>
            <a:off x="1133829" y="2081822"/>
            <a:ext cx="10435319"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space camp "</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education_code</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'education'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].map(</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19E49E7-B331-40C2-90F0-8557E6338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4" name="Rectangle 1">
            <a:extLst>
              <a:ext uri="{FF2B5EF4-FFF2-40B4-BE49-F238E27FC236}">
                <a16:creationId xmlns:a16="http://schemas.microsoft.com/office/drawing/2014/main" id="{F6820F1D-2B35-4435-8C78-2A8EB4D05DAF}"/>
              </a:ext>
            </a:extLst>
          </p:cNvPr>
          <p:cNvSpPr>
            <a:spLocks noChangeArrowheads="1"/>
          </p:cNvSpPr>
          <p:nvPr/>
        </p:nvSpPr>
        <p:spPr bwMode="auto">
          <a:xfrm>
            <a:off x="1133829" y="5549066"/>
            <a:ext cx="10435319" cy="7848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diet_mapping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anything"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"anything"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anything"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vegetarian"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other"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vegetarian"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"vegetarian"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other"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vegan"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"other"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vegan"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"vegan"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kosher"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"mostly halal"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kosher"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"strictly halal"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"halal"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"kosher"</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diet_code</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'diet'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].map(</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diet_mapping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4775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1DBA-892D-4D69-826E-FFFF9E56C278}"/>
              </a:ext>
            </a:extLst>
          </p:cNvPr>
          <p:cNvSpPr>
            <a:spLocks noGrp="1"/>
          </p:cNvSpPr>
          <p:nvPr>
            <p:ph type="title"/>
          </p:nvPr>
        </p:nvSpPr>
        <p:spPr/>
        <p:txBody>
          <a:bodyPr/>
          <a:lstStyle/>
          <a:p>
            <a:r>
              <a:rPr lang="en-US" dirty="0"/>
              <a:t>Augmenting Data with New Columns</a:t>
            </a:r>
          </a:p>
        </p:txBody>
      </p:sp>
      <p:sp>
        <p:nvSpPr>
          <p:cNvPr id="3" name="Content Placeholder 2">
            <a:extLst>
              <a:ext uri="{FF2B5EF4-FFF2-40B4-BE49-F238E27FC236}">
                <a16:creationId xmlns:a16="http://schemas.microsoft.com/office/drawing/2014/main" id="{4D48C5AA-F731-4F3A-912C-BC6CF50207AE}"/>
              </a:ext>
            </a:extLst>
          </p:cNvPr>
          <p:cNvSpPr>
            <a:spLocks noGrp="1"/>
          </p:cNvSpPr>
          <p:nvPr>
            <p:ph idx="1"/>
          </p:nvPr>
        </p:nvSpPr>
        <p:spPr>
          <a:xfrm>
            <a:off x="358140" y="1089660"/>
            <a:ext cx="11506200" cy="5087303"/>
          </a:xfrm>
        </p:spPr>
        <p:txBody>
          <a:bodyPr/>
          <a:lstStyle/>
          <a:p>
            <a:r>
              <a:rPr lang="en-US" dirty="0" err="1"/>
              <a:t>education_code</a:t>
            </a:r>
            <a:endParaRPr lang="en-US" dirty="0"/>
          </a:p>
          <a:p>
            <a:pPr lvl="1"/>
            <a:r>
              <a:rPr lang="en-US" dirty="0"/>
              <a:t>To use education level in the machine learning models, education level strings must be mapped to numbers. Further more, education level is a progressive trait so efforts were made to group similar education levels and linearize the data as shown in the python snippet below.</a:t>
            </a:r>
          </a:p>
          <a:p>
            <a:endParaRPr lang="en-US" dirty="0"/>
          </a:p>
          <a:p>
            <a:endParaRPr lang="en-US" dirty="0"/>
          </a:p>
          <a:p>
            <a:endParaRPr lang="en-US" dirty="0"/>
          </a:p>
          <a:p>
            <a:endParaRPr lang="en-US" dirty="0"/>
          </a:p>
          <a:p>
            <a:r>
              <a:rPr lang="en-US" dirty="0" err="1"/>
              <a:t>income_z</a:t>
            </a:r>
            <a:r>
              <a:rPr lang="en-US" dirty="0"/>
              <a:t>: column of Z-Score Normalized income</a:t>
            </a:r>
          </a:p>
          <a:p>
            <a:pPr lvl="1"/>
            <a:r>
              <a:rPr lang="en-US" dirty="0"/>
              <a:t>Z-Score normalization was chosen because while most reported incomes were below $200k, a small percentage of users reported income as high as $1M. A simple Min-Max normalization process would have removed much of the fidelity for the majority of our data set.</a:t>
            </a:r>
          </a:p>
          <a:p>
            <a:pPr lvl="1"/>
            <a:endParaRPr lang="en-US" dirty="0"/>
          </a:p>
        </p:txBody>
      </p:sp>
      <p:sp>
        <p:nvSpPr>
          <p:cNvPr id="6" name="Rectangle 3">
            <a:extLst>
              <a:ext uri="{FF2B5EF4-FFF2-40B4-BE49-F238E27FC236}">
                <a16:creationId xmlns:a16="http://schemas.microsoft.com/office/drawing/2014/main" id="{1AF4AA0B-D828-4D95-914A-EB9738EF6574}"/>
              </a:ext>
            </a:extLst>
          </p:cNvPr>
          <p:cNvSpPr>
            <a:spLocks noChangeArrowheads="1"/>
          </p:cNvSpPr>
          <p:nvPr/>
        </p:nvSpPr>
        <p:spPr bwMode="auto">
          <a:xfrm>
            <a:off x="1133828" y="5618447"/>
            <a:ext cx="10435319"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 = df[</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df.income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income_z</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].mean())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].std(</a:t>
            </a:r>
            <a:r>
              <a:rPr kumimoji="0" lang="en-US" altLang="en-US" sz="9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ddof</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ECC3018F-6150-42EE-A303-0425853E6744}"/>
              </a:ext>
            </a:extLst>
          </p:cNvPr>
          <p:cNvSpPr>
            <a:spLocks noChangeArrowheads="1"/>
          </p:cNvSpPr>
          <p:nvPr/>
        </p:nvSpPr>
        <p:spPr bwMode="auto">
          <a:xfrm>
            <a:off x="1133829" y="2459504"/>
            <a:ext cx="10435319"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space camp "</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space camp"</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high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two-year college"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6</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college/university"</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7</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8</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masters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"dropped out of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"working on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10</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law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ph.d</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 program"</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"graduated from med school"</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education_code</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'education'</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].map(</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education_mapping</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19E49E7-B331-40C2-90F0-8557E6338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
        <p:nvSpPr>
          <p:cNvPr id="8" name="Explosion: 8 Points 7">
            <a:extLst>
              <a:ext uri="{FF2B5EF4-FFF2-40B4-BE49-F238E27FC236}">
                <a16:creationId xmlns:a16="http://schemas.microsoft.com/office/drawing/2014/main" id="{03111847-F821-4122-A280-40ADDF093E1D}"/>
              </a:ext>
            </a:extLst>
          </p:cNvPr>
          <p:cNvSpPr/>
          <p:nvPr/>
        </p:nvSpPr>
        <p:spPr>
          <a:xfrm>
            <a:off x="10528972" y="-18915"/>
            <a:ext cx="1663028" cy="1380216"/>
          </a:xfrm>
          <a:prstGeom prst="irregularSeal1">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013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5EFBB76-44E7-4C01-8118-E6408F246993}"/>
              </a:ext>
            </a:extLst>
          </p:cNvPr>
          <p:cNvSpPr>
            <a:spLocks noGrp="1"/>
          </p:cNvSpPr>
          <p:nvPr>
            <p:ph type="body" idx="1"/>
          </p:nvPr>
        </p:nvSpPr>
        <p:spPr>
          <a:xfrm>
            <a:off x="358140" y="1132522"/>
            <a:ext cx="5639435" cy="408043"/>
          </a:xfrm>
        </p:spPr>
        <p:txBody>
          <a:bodyPr/>
          <a:lstStyle/>
          <a:p>
            <a:r>
              <a:rPr lang="en-US" dirty="0"/>
              <a:t>Multiple Linear Regression</a:t>
            </a:r>
          </a:p>
        </p:txBody>
      </p:sp>
      <p:sp>
        <p:nvSpPr>
          <p:cNvPr id="8" name="Content Placeholder 7">
            <a:extLst>
              <a:ext uri="{FF2B5EF4-FFF2-40B4-BE49-F238E27FC236}">
                <a16:creationId xmlns:a16="http://schemas.microsoft.com/office/drawing/2014/main" id="{A9AE55EB-D54B-448E-BD08-4035917B2E63}"/>
              </a:ext>
            </a:extLst>
          </p:cNvPr>
          <p:cNvSpPr>
            <a:spLocks noGrp="1"/>
          </p:cNvSpPr>
          <p:nvPr>
            <p:ph sz="half" idx="2"/>
          </p:nvPr>
        </p:nvSpPr>
        <p:spPr>
          <a:xfrm>
            <a:off x="358140" y="1697729"/>
            <a:ext cx="5639435" cy="4491933"/>
          </a:xfrm>
        </p:spPr>
        <p:txBody>
          <a:bodyPr/>
          <a:lstStyle/>
          <a:p>
            <a:r>
              <a:rPr lang="en-US" dirty="0"/>
              <a:t>Input Features must be Linearized</a:t>
            </a:r>
          </a:p>
          <a:p>
            <a:pPr lvl="1"/>
            <a:r>
              <a:rPr lang="en-US" dirty="0"/>
              <a:t>Works well for some inputs like age or level of education but stumbles with data that can’t be linearized like job field.</a:t>
            </a:r>
          </a:p>
          <a:p>
            <a:r>
              <a:rPr lang="en-US" dirty="0"/>
              <a:t>Input Feature data limited to:</a:t>
            </a:r>
          </a:p>
          <a:p>
            <a:pPr lvl="1"/>
            <a:r>
              <a:rPr lang="en-US" dirty="0"/>
              <a:t>`</a:t>
            </a:r>
            <a:r>
              <a:rPr lang="en-US" dirty="0" err="1"/>
              <a:t>education_code</a:t>
            </a:r>
            <a:r>
              <a:rPr lang="en-US" dirty="0"/>
              <a:t>` and `age`</a:t>
            </a:r>
          </a:p>
          <a:p>
            <a:r>
              <a:rPr lang="en-US" dirty="0"/>
              <a:t>Input Labels data:</a:t>
            </a:r>
          </a:p>
          <a:p>
            <a:pPr lvl="1"/>
            <a:r>
              <a:rPr lang="en-US" dirty="0"/>
              <a:t>`income` where income &lt;$120k, and != -1</a:t>
            </a:r>
          </a:p>
          <a:p>
            <a:pPr lvl="1"/>
            <a:r>
              <a:rPr lang="en-US" dirty="0"/>
              <a:t>Both models performed better after culling high income outliers from the training/testing data.</a:t>
            </a:r>
          </a:p>
          <a:p>
            <a:r>
              <a:rPr lang="en-US" dirty="0"/>
              <a:t>Model initialization, fitting, and scoring time: 0.002 seconds / trial</a:t>
            </a:r>
          </a:p>
        </p:txBody>
      </p:sp>
      <p:sp>
        <p:nvSpPr>
          <p:cNvPr id="9" name="Text Placeholder 8">
            <a:extLst>
              <a:ext uri="{FF2B5EF4-FFF2-40B4-BE49-F238E27FC236}">
                <a16:creationId xmlns:a16="http://schemas.microsoft.com/office/drawing/2014/main" id="{C3E7D90D-FC90-482A-AF9B-5B8FD5CA90F1}"/>
              </a:ext>
            </a:extLst>
          </p:cNvPr>
          <p:cNvSpPr>
            <a:spLocks noGrp="1"/>
          </p:cNvSpPr>
          <p:nvPr>
            <p:ph type="body" sz="quarter" idx="3"/>
          </p:nvPr>
        </p:nvSpPr>
        <p:spPr>
          <a:xfrm>
            <a:off x="6172200" y="1132522"/>
            <a:ext cx="5692140" cy="408043"/>
          </a:xfrm>
        </p:spPr>
        <p:txBody>
          <a:bodyPr/>
          <a:lstStyle/>
          <a:p>
            <a:r>
              <a:rPr lang="en-US" dirty="0"/>
              <a:t>K-Nearest Neighbors Regressor</a:t>
            </a:r>
          </a:p>
        </p:txBody>
      </p:sp>
      <p:sp>
        <p:nvSpPr>
          <p:cNvPr id="10" name="Content Placeholder 9">
            <a:extLst>
              <a:ext uri="{FF2B5EF4-FFF2-40B4-BE49-F238E27FC236}">
                <a16:creationId xmlns:a16="http://schemas.microsoft.com/office/drawing/2014/main" id="{3B9CAF3C-59BA-4780-9482-7B8A14647793}"/>
              </a:ext>
            </a:extLst>
          </p:cNvPr>
          <p:cNvSpPr>
            <a:spLocks noGrp="1"/>
          </p:cNvSpPr>
          <p:nvPr>
            <p:ph sz="quarter" idx="4"/>
          </p:nvPr>
        </p:nvSpPr>
        <p:spPr>
          <a:xfrm>
            <a:off x="6172200" y="1697729"/>
            <a:ext cx="5692140" cy="4491934"/>
          </a:xfrm>
        </p:spPr>
        <p:txBody>
          <a:bodyPr/>
          <a:lstStyle/>
          <a:p>
            <a:r>
              <a:rPr lang="en-US" dirty="0"/>
              <a:t>Model performs a k-NN assessment before running a weighted regression against chosen neighbors so all desired inputs are viable.</a:t>
            </a:r>
          </a:p>
          <a:p>
            <a:pPr lvl="1"/>
            <a:r>
              <a:rPr lang="en-US" dirty="0"/>
              <a:t>Value k chosen from Monte Carlo analysis.</a:t>
            </a:r>
          </a:p>
          <a:p>
            <a:r>
              <a:rPr lang="en-US" dirty="0"/>
              <a:t>Input Feature data:</a:t>
            </a:r>
          </a:p>
          <a:p>
            <a:pPr lvl="1"/>
            <a:r>
              <a:rPr lang="en-US" dirty="0"/>
              <a:t>`</a:t>
            </a:r>
            <a:r>
              <a:rPr lang="en-US" dirty="0" err="1"/>
              <a:t>education_code</a:t>
            </a:r>
            <a:r>
              <a:rPr lang="en-US" dirty="0"/>
              <a:t>`, `</a:t>
            </a:r>
            <a:r>
              <a:rPr lang="en-US" dirty="0" err="1"/>
              <a:t>job_code</a:t>
            </a:r>
            <a:r>
              <a:rPr lang="en-US" dirty="0"/>
              <a:t>`, and `age`</a:t>
            </a:r>
          </a:p>
          <a:p>
            <a:r>
              <a:rPr lang="en-US" dirty="0"/>
              <a:t>Input Labels data:</a:t>
            </a:r>
          </a:p>
          <a:p>
            <a:pPr lvl="1"/>
            <a:r>
              <a:rPr lang="en-US" dirty="0"/>
              <a:t>`income` where income &lt;$120k, and != -1</a:t>
            </a:r>
          </a:p>
          <a:p>
            <a:pPr lvl="1"/>
            <a:endParaRPr lang="en-US" dirty="0"/>
          </a:p>
          <a:p>
            <a:r>
              <a:rPr lang="en-US" dirty="0"/>
              <a:t>Model initialization, fitting, and scoring time: 0.03 seconds / trial</a:t>
            </a:r>
          </a:p>
          <a:p>
            <a:pPr lvl="1"/>
            <a:endParaRPr lang="en-US" dirty="0"/>
          </a:p>
        </p:txBody>
      </p:sp>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Regression Models Surveyed</a:t>
            </a:r>
          </a:p>
        </p:txBody>
      </p:sp>
      <p:pic>
        <p:nvPicPr>
          <p:cNvPr id="4" name="Picture 3">
            <a:extLst>
              <a:ext uri="{FF2B5EF4-FFF2-40B4-BE49-F238E27FC236}">
                <a16:creationId xmlns:a16="http://schemas.microsoft.com/office/drawing/2014/main" id="{6C679958-4886-4638-A760-128FEDBA7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555" y="6314714"/>
            <a:ext cx="1540445" cy="504271"/>
          </a:xfrm>
          <a:prstGeom prst="rect">
            <a:avLst/>
          </a:prstGeom>
        </p:spPr>
      </p:pic>
    </p:spTree>
    <p:extLst>
      <p:ext uri="{BB962C8B-B14F-4D97-AF65-F5344CB8AC3E}">
        <p14:creationId xmlns:p14="http://schemas.microsoft.com/office/powerpoint/2010/main" val="2767064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7243</TotalTime>
  <Words>2231</Words>
  <Application>Microsoft Office PowerPoint</Application>
  <PresentationFormat>Widescreen</PresentationFormat>
  <Paragraphs>197</Paragraphs>
  <Slides>17</Slides>
  <Notes>15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 Math</vt:lpstr>
      <vt:lpstr>Conthrax Sb</vt:lpstr>
      <vt:lpstr>Courier New</vt:lpstr>
      <vt:lpstr>Office Theme</vt:lpstr>
      <vt:lpstr>Using Machine Learning Models to Complete OkCupid Demographics Data Sets:  An Initial Investigation</vt:lpstr>
      <vt:lpstr>Requirements</vt:lpstr>
      <vt:lpstr>Data Overview</vt:lpstr>
      <vt:lpstr>Inspecting Basic Demographics User Data</vt:lpstr>
      <vt:lpstr>Inspecting User Income Data</vt:lpstr>
      <vt:lpstr>Questions to Provide Insights</vt:lpstr>
      <vt:lpstr>Augmenting Data with New Columns</vt:lpstr>
      <vt:lpstr>Augmenting Data with New Columns</vt:lpstr>
      <vt:lpstr>Regression Models Surveyed</vt:lpstr>
      <vt:lpstr>Regression Model Results</vt:lpstr>
      <vt:lpstr>Insights from Employing Regression Models</vt:lpstr>
      <vt:lpstr>Classification Models Surveyed</vt:lpstr>
      <vt:lpstr>K Nearest Neighbors Classifier Setup</vt:lpstr>
      <vt:lpstr>Classification Model Results</vt:lpstr>
      <vt:lpstr>Machine Learning Model Conclusions</vt:lpstr>
      <vt:lpstr>Enabling More Accurate ML Models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78</cp:revision>
  <dcterms:created xsi:type="dcterms:W3CDTF">2018-11-16T18:56:55Z</dcterms:created>
  <dcterms:modified xsi:type="dcterms:W3CDTF">2018-12-02T20:51:46Z</dcterms:modified>
</cp:coreProperties>
</file>